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1.xml" ContentType="application/vnd.openxmlformats-officedocument.drawingml.chart+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137"/>
  </p:notesMasterIdLst>
  <p:handoutMasterIdLst>
    <p:handoutMasterId r:id="rId138"/>
  </p:handoutMasterIdLst>
  <p:sldIdLst>
    <p:sldId id="256" r:id="rId2"/>
    <p:sldId id="304" r:id="rId3"/>
    <p:sldId id="310" r:id="rId4"/>
    <p:sldId id="317" r:id="rId5"/>
    <p:sldId id="498" r:id="rId6"/>
    <p:sldId id="499" r:id="rId7"/>
    <p:sldId id="500" r:id="rId8"/>
    <p:sldId id="502" r:id="rId9"/>
    <p:sldId id="503" r:id="rId10"/>
    <p:sldId id="504" r:id="rId11"/>
    <p:sldId id="505" r:id="rId12"/>
    <p:sldId id="506" r:id="rId13"/>
    <p:sldId id="507" r:id="rId14"/>
    <p:sldId id="508" r:id="rId15"/>
    <p:sldId id="509" r:id="rId16"/>
    <p:sldId id="510" r:id="rId17"/>
    <p:sldId id="511" r:id="rId18"/>
    <p:sldId id="512" r:id="rId19"/>
    <p:sldId id="585" r:id="rId20"/>
    <p:sldId id="513" r:id="rId21"/>
    <p:sldId id="514" r:id="rId22"/>
    <p:sldId id="515" r:id="rId23"/>
    <p:sldId id="516" r:id="rId24"/>
    <p:sldId id="517" r:id="rId25"/>
    <p:sldId id="518" r:id="rId26"/>
    <p:sldId id="519" r:id="rId27"/>
    <p:sldId id="520" r:id="rId28"/>
    <p:sldId id="521" r:id="rId29"/>
    <p:sldId id="522" r:id="rId30"/>
    <p:sldId id="523" r:id="rId31"/>
    <p:sldId id="524" r:id="rId32"/>
    <p:sldId id="525" r:id="rId33"/>
    <p:sldId id="526" r:id="rId34"/>
    <p:sldId id="527" r:id="rId35"/>
    <p:sldId id="528" r:id="rId36"/>
    <p:sldId id="529" r:id="rId37"/>
    <p:sldId id="530" r:id="rId38"/>
    <p:sldId id="531" r:id="rId39"/>
    <p:sldId id="532" r:id="rId40"/>
    <p:sldId id="533" r:id="rId41"/>
    <p:sldId id="534" r:id="rId42"/>
    <p:sldId id="535" r:id="rId43"/>
    <p:sldId id="536" r:id="rId44"/>
    <p:sldId id="537" r:id="rId45"/>
    <p:sldId id="538" r:id="rId46"/>
    <p:sldId id="539" r:id="rId47"/>
    <p:sldId id="540" r:id="rId48"/>
    <p:sldId id="541" r:id="rId49"/>
    <p:sldId id="542" r:id="rId50"/>
    <p:sldId id="543" r:id="rId51"/>
    <p:sldId id="544" r:id="rId52"/>
    <p:sldId id="545" r:id="rId53"/>
    <p:sldId id="546" r:id="rId54"/>
    <p:sldId id="547" r:id="rId55"/>
    <p:sldId id="548" r:id="rId56"/>
    <p:sldId id="549" r:id="rId57"/>
    <p:sldId id="550" r:id="rId58"/>
    <p:sldId id="551" r:id="rId59"/>
    <p:sldId id="552" r:id="rId60"/>
    <p:sldId id="553" r:id="rId61"/>
    <p:sldId id="586" r:id="rId62"/>
    <p:sldId id="610" r:id="rId63"/>
    <p:sldId id="588" r:id="rId64"/>
    <p:sldId id="589" r:id="rId65"/>
    <p:sldId id="592" r:id="rId66"/>
    <p:sldId id="591" r:id="rId67"/>
    <p:sldId id="593" r:id="rId68"/>
    <p:sldId id="594" r:id="rId69"/>
    <p:sldId id="595" r:id="rId70"/>
    <p:sldId id="596" r:id="rId71"/>
    <p:sldId id="597" r:id="rId72"/>
    <p:sldId id="598" r:id="rId73"/>
    <p:sldId id="599" r:id="rId74"/>
    <p:sldId id="600" r:id="rId75"/>
    <p:sldId id="601" r:id="rId76"/>
    <p:sldId id="602" r:id="rId77"/>
    <p:sldId id="603" r:id="rId78"/>
    <p:sldId id="604" r:id="rId79"/>
    <p:sldId id="605" r:id="rId80"/>
    <p:sldId id="606" r:id="rId81"/>
    <p:sldId id="607" r:id="rId82"/>
    <p:sldId id="608" r:id="rId83"/>
    <p:sldId id="609" r:id="rId84"/>
    <p:sldId id="611" r:id="rId85"/>
    <p:sldId id="612" r:id="rId86"/>
    <p:sldId id="613" r:id="rId87"/>
    <p:sldId id="614" r:id="rId88"/>
    <p:sldId id="615" r:id="rId89"/>
    <p:sldId id="616" r:id="rId90"/>
    <p:sldId id="617" r:id="rId91"/>
    <p:sldId id="618" r:id="rId92"/>
    <p:sldId id="619" r:id="rId93"/>
    <p:sldId id="620" r:id="rId94"/>
    <p:sldId id="621" r:id="rId95"/>
    <p:sldId id="622" r:id="rId96"/>
    <p:sldId id="623" r:id="rId97"/>
    <p:sldId id="624" r:id="rId98"/>
    <p:sldId id="625" r:id="rId99"/>
    <p:sldId id="626" r:id="rId100"/>
    <p:sldId id="627" r:id="rId101"/>
    <p:sldId id="628" r:id="rId102"/>
    <p:sldId id="629" r:id="rId103"/>
    <p:sldId id="630" r:id="rId104"/>
    <p:sldId id="631" r:id="rId105"/>
    <p:sldId id="632" r:id="rId106"/>
    <p:sldId id="633" r:id="rId107"/>
    <p:sldId id="634" r:id="rId108"/>
    <p:sldId id="635" r:id="rId109"/>
    <p:sldId id="560" r:id="rId110"/>
    <p:sldId id="561" r:id="rId111"/>
    <p:sldId id="562" r:id="rId112"/>
    <p:sldId id="563" r:id="rId113"/>
    <p:sldId id="564" r:id="rId114"/>
    <p:sldId id="565" r:id="rId115"/>
    <p:sldId id="566" r:id="rId116"/>
    <p:sldId id="567" r:id="rId117"/>
    <p:sldId id="568" r:id="rId118"/>
    <p:sldId id="569" r:id="rId119"/>
    <p:sldId id="570" r:id="rId120"/>
    <p:sldId id="571" r:id="rId121"/>
    <p:sldId id="572" r:id="rId122"/>
    <p:sldId id="573" r:id="rId123"/>
    <p:sldId id="574" r:id="rId124"/>
    <p:sldId id="575" r:id="rId125"/>
    <p:sldId id="576" r:id="rId126"/>
    <p:sldId id="577" r:id="rId127"/>
    <p:sldId id="578" r:id="rId128"/>
    <p:sldId id="579" r:id="rId129"/>
    <p:sldId id="580" r:id="rId130"/>
    <p:sldId id="581" r:id="rId131"/>
    <p:sldId id="582" r:id="rId132"/>
    <p:sldId id="583" r:id="rId133"/>
    <p:sldId id="584" r:id="rId134"/>
    <p:sldId id="587" r:id="rId135"/>
    <p:sldId id="495" r:id="rId136"/>
  </p:sldIdLst>
  <p:sldSz cx="9144000" cy="5143500" type="screen16x9"/>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035" autoAdjust="0"/>
  </p:normalViewPr>
  <p:slideViewPr>
    <p:cSldViewPr snapToGrid="0" snapToObjects="1">
      <p:cViewPr varScale="1">
        <p:scale>
          <a:sx n="188" d="100"/>
          <a:sy n="188" d="100"/>
        </p:scale>
        <p:origin x="-112" y="-42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notesMaster" Target="notesMasters/notesMaster1.xml"/><Relationship Id="rId138" Type="http://schemas.openxmlformats.org/officeDocument/2006/relationships/handoutMaster" Target="handoutMasters/handoutMaster1.xml"/><Relationship Id="rId13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presProps" Target="presProps.xml"/><Relationship Id="rId141" Type="http://schemas.openxmlformats.org/officeDocument/2006/relationships/viewProps" Target="viewProps.xml"/><Relationship Id="rId142" Type="http://schemas.openxmlformats.org/officeDocument/2006/relationships/theme" Target="theme/theme1.xml"/><Relationship Id="rId1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342362040682415"/>
          <c:y val="0.034375"/>
          <c:w val="0.620833333333333"/>
          <c:h val="0.93125"/>
        </c:manualLayout>
      </c:layout>
      <c:doughnutChart>
        <c:varyColors val="1"/>
        <c:ser>
          <c:idx val="0"/>
          <c:order val="0"/>
          <c:tx>
            <c:strRef>
              <c:f>Sheet1!$B$1</c:f>
              <c:strCache>
                <c:ptCount val="1"/>
                <c:pt idx="0">
                  <c:v>Sales</c:v>
                </c:pt>
              </c:strCache>
            </c:strRef>
          </c:tx>
          <c:cat>
            <c:strRef>
              <c:f>Sheet1!$A$2:$A$6</c:f>
              <c:strCache>
                <c:ptCount val="5"/>
                <c:pt idx="0">
                  <c:v>Direct mail</c:v>
                </c:pt>
                <c:pt idx="1">
                  <c:v>Telephone</c:v>
                </c:pt>
                <c:pt idx="2">
                  <c:v>Web</c:v>
                </c:pt>
                <c:pt idx="3">
                  <c:v>E-mail</c:v>
                </c:pt>
                <c:pt idx="4">
                  <c:v>SMS</c:v>
                </c:pt>
              </c:strCache>
            </c:strRef>
          </c:cat>
          <c:val>
            <c:numRef>
              <c:f>Sheet1!$B$2:$B$6</c:f>
              <c:numCache>
                <c:formatCode>General</c:formatCode>
                <c:ptCount val="5"/>
                <c:pt idx="0">
                  <c:v>29.2</c:v>
                </c:pt>
                <c:pt idx="1">
                  <c:v>30.8</c:v>
                </c:pt>
                <c:pt idx="2">
                  <c:v>16.0</c:v>
                </c:pt>
                <c:pt idx="3">
                  <c:v>17.3</c:v>
                </c:pt>
                <c:pt idx="4">
                  <c:v>6.7</c:v>
                </c:pt>
              </c:numCache>
            </c:numRef>
          </c:val>
        </c:ser>
        <c:dLbls>
          <c:showLegendKey val="0"/>
          <c:showVal val="0"/>
          <c:showCatName val="0"/>
          <c:showSerName val="0"/>
          <c:showPercent val="0"/>
          <c:showBubbleSize val="0"/>
          <c:showLeaderLines val="1"/>
        </c:dLbls>
        <c:firstSliceAng val="0"/>
        <c:holeSize val="50"/>
      </c:doughnutChart>
    </c:plotArea>
    <c:legend>
      <c:legendPos val="r"/>
      <c:layout>
        <c:manualLayout>
          <c:xMode val="edge"/>
          <c:yMode val="edge"/>
          <c:x val="0.0847240813648294"/>
          <c:y val="0.56923843503937"/>
          <c:w val="0.248609251968504"/>
          <c:h val="0.43027312992126"/>
        </c:manualLayout>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3B4CFF-CBF8-B249-9710-AE7F83EB18A9}" type="doc">
      <dgm:prSet loTypeId="urn:microsoft.com/office/officeart/2005/8/layout/pyramid2" loCatId="pyramid" qsTypeId="urn:microsoft.com/office/officeart/2005/8/quickstyle/simple4" qsCatId="simple" csTypeId="urn:microsoft.com/office/officeart/2005/8/colors/colorful2" csCatId="colorful" phldr="1"/>
      <dgm:spPr/>
    </dgm:pt>
    <dgm:pt modelId="{8CF6F370-F9C8-3840-94EE-361D45927C31}">
      <dgm:prSet phldrT="[Text]"/>
      <dgm:spPr>
        <a:ln w="12700" cmpd="sng"/>
      </dgm:spPr>
      <dgm:t>
        <a:bodyPr/>
        <a:lstStyle/>
        <a:p>
          <a:r>
            <a:rPr lang="en-US" dirty="0" smtClean="0"/>
            <a:t>Strategic</a:t>
          </a:r>
          <a:endParaRPr lang="en-US" dirty="0"/>
        </a:p>
      </dgm:t>
    </dgm:pt>
    <dgm:pt modelId="{1B6DC474-E07B-4A41-B0C9-290ADBCBB877}" type="parTrans" cxnId="{15949EE9-0E73-6B4C-83BF-82B4710EAD3C}">
      <dgm:prSet/>
      <dgm:spPr/>
      <dgm:t>
        <a:bodyPr/>
        <a:lstStyle/>
        <a:p>
          <a:endParaRPr lang="en-US"/>
        </a:p>
      </dgm:t>
    </dgm:pt>
    <dgm:pt modelId="{331A9114-A26A-EB4B-9549-F86232C797CB}" type="sibTrans" cxnId="{15949EE9-0E73-6B4C-83BF-82B4710EAD3C}">
      <dgm:prSet/>
      <dgm:spPr/>
      <dgm:t>
        <a:bodyPr/>
        <a:lstStyle/>
        <a:p>
          <a:endParaRPr lang="en-US"/>
        </a:p>
      </dgm:t>
    </dgm:pt>
    <dgm:pt modelId="{9FB2E1BC-F6D2-EF4F-A26D-5616AE0FB6E3}">
      <dgm:prSet phldrT="[Text]"/>
      <dgm:spPr>
        <a:ln w="12700" cmpd="sng"/>
      </dgm:spPr>
      <dgm:t>
        <a:bodyPr/>
        <a:lstStyle/>
        <a:p>
          <a:r>
            <a:rPr lang="en-US" dirty="0" smtClean="0"/>
            <a:t>Tactical</a:t>
          </a:r>
          <a:endParaRPr lang="en-US" dirty="0"/>
        </a:p>
      </dgm:t>
    </dgm:pt>
    <dgm:pt modelId="{905CE5B9-322C-9F43-B868-14C6EFB6050E}" type="parTrans" cxnId="{351F4CDF-FC37-C04D-AA44-99D693EB6853}">
      <dgm:prSet/>
      <dgm:spPr/>
      <dgm:t>
        <a:bodyPr/>
        <a:lstStyle/>
        <a:p>
          <a:endParaRPr lang="en-US"/>
        </a:p>
      </dgm:t>
    </dgm:pt>
    <dgm:pt modelId="{432F307B-7A13-1943-8420-EBE7275BBFD5}" type="sibTrans" cxnId="{351F4CDF-FC37-C04D-AA44-99D693EB6853}">
      <dgm:prSet/>
      <dgm:spPr/>
      <dgm:t>
        <a:bodyPr/>
        <a:lstStyle/>
        <a:p>
          <a:endParaRPr lang="en-US"/>
        </a:p>
      </dgm:t>
    </dgm:pt>
    <dgm:pt modelId="{3C039A77-2842-4A43-8D03-A72F6B029198}">
      <dgm:prSet phldrT="[Text]"/>
      <dgm:spPr>
        <a:ln w="12700" cmpd="sng"/>
      </dgm:spPr>
      <dgm:t>
        <a:bodyPr/>
        <a:lstStyle/>
        <a:p>
          <a:r>
            <a:rPr lang="en-US" dirty="0" smtClean="0"/>
            <a:t>Operational</a:t>
          </a:r>
          <a:endParaRPr lang="en-US" dirty="0"/>
        </a:p>
      </dgm:t>
    </dgm:pt>
    <dgm:pt modelId="{77CF6B34-233C-7F42-8EE8-35FC2F151B93}" type="parTrans" cxnId="{48E17D08-E518-B54F-B61C-5DB59E6D6C93}">
      <dgm:prSet/>
      <dgm:spPr/>
      <dgm:t>
        <a:bodyPr/>
        <a:lstStyle/>
        <a:p>
          <a:endParaRPr lang="en-US"/>
        </a:p>
      </dgm:t>
    </dgm:pt>
    <dgm:pt modelId="{34ED84E1-E80A-204D-8D93-1ED14E86860B}" type="sibTrans" cxnId="{48E17D08-E518-B54F-B61C-5DB59E6D6C93}">
      <dgm:prSet/>
      <dgm:spPr/>
      <dgm:t>
        <a:bodyPr/>
        <a:lstStyle/>
        <a:p>
          <a:endParaRPr lang="en-US"/>
        </a:p>
      </dgm:t>
    </dgm:pt>
    <dgm:pt modelId="{16D0F32D-66EE-0B46-898B-5F9F691D0B0B}" type="pres">
      <dgm:prSet presAssocID="{FA3B4CFF-CBF8-B249-9710-AE7F83EB18A9}" presName="compositeShape" presStyleCnt="0">
        <dgm:presLayoutVars>
          <dgm:dir/>
          <dgm:resizeHandles/>
        </dgm:presLayoutVars>
      </dgm:prSet>
      <dgm:spPr/>
    </dgm:pt>
    <dgm:pt modelId="{EF988A2B-1EA2-364C-B39A-8902E27418A9}" type="pres">
      <dgm:prSet presAssocID="{FA3B4CFF-CBF8-B249-9710-AE7F83EB18A9}" presName="pyramid" presStyleLbl="node1" presStyleIdx="0" presStyleCnt="1" custScaleX="144199"/>
      <dgm:spPr/>
    </dgm:pt>
    <dgm:pt modelId="{9CDDC6CB-FDD8-9A4B-BBBB-BC7E3C0B28EE}" type="pres">
      <dgm:prSet presAssocID="{FA3B4CFF-CBF8-B249-9710-AE7F83EB18A9}" presName="theList" presStyleCnt="0"/>
      <dgm:spPr/>
    </dgm:pt>
    <dgm:pt modelId="{9B4DEE5B-A8CA-CB4A-8423-0EBD266F97A6}" type="pres">
      <dgm:prSet presAssocID="{8CF6F370-F9C8-3840-94EE-361D45927C31}" presName="aNode" presStyleLbl="fgAcc1" presStyleIdx="0" presStyleCnt="3">
        <dgm:presLayoutVars>
          <dgm:bulletEnabled val="1"/>
        </dgm:presLayoutVars>
      </dgm:prSet>
      <dgm:spPr/>
      <dgm:t>
        <a:bodyPr/>
        <a:lstStyle/>
        <a:p>
          <a:endParaRPr lang="en-US"/>
        </a:p>
      </dgm:t>
    </dgm:pt>
    <dgm:pt modelId="{E134E090-D4A7-C84C-AC77-3393AE2F0D71}" type="pres">
      <dgm:prSet presAssocID="{8CF6F370-F9C8-3840-94EE-361D45927C31}" presName="aSpace" presStyleCnt="0"/>
      <dgm:spPr/>
    </dgm:pt>
    <dgm:pt modelId="{DA7AA649-B013-9342-A434-D815BBDFD12D}" type="pres">
      <dgm:prSet presAssocID="{9FB2E1BC-F6D2-EF4F-A26D-5616AE0FB6E3}" presName="aNode" presStyleLbl="fgAcc1" presStyleIdx="1" presStyleCnt="3">
        <dgm:presLayoutVars>
          <dgm:bulletEnabled val="1"/>
        </dgm:presLayoutVars>
      </dgm:prSet>
      <dgm:spPr/>
      <dgm:t>
        <a:bodyPr/>
        <a:lstStyle/>
        <a:p>
          <a:endParaRPr lang="en-US"/>
        </a:p>
      </dgm:t>
    </dgm:pt>
    <dgm:pt modelId="{B4F4BBF9-48BF-374C-A2A7-7953D9A53F1B}" type="pres">
      <dgm:prSet presAssocID="{9FB2E1BC-F6D2-EF4F-A26D-5616AE0FB6E3}" presName="aSpace" presStyleCnt="0"/>
      <dgm:spPr/>
    </dgm:pt>
    <dgm:pt modelId="{D9A4F085-F444-D64E-8564-2D82284B92E4}" type="pres">
      <dgm:prSet presAssocID="{3C039A77-2842-4A43-8D03-A72F6B029198}" presName="aNode" presStyleLbl="fgAcc1" presStyleIdx="2" presStyleCnt="3">
        <dgm:presLayoutVars>
          <dgm:bulletEnabled val="1"/>
        </dgm:presLayoutVars>
      </dgm:prSet>
      <dgm:spPr/>
      <dgm:t>
        <a:bodyPr/>
        <a:lstStyle/>
        <a:p>
          <a:endParaRPr lang="en-US"/>
        </a:p>
      </dgm:t>
    </dgm:pt>
    <dgm:pt modelId="{0BDE5A83-1F9C-EA4F-A038-A98378782F0B}" type="pres">
      <dgm:prSet presAssocID="{3C039A77-2842-4A43-8D03-A72F6B029198}" presName="aSpace" presStyleCnt="0"/>
      <dgm:spPr/>
    </dgm:pt>
  </dgm:ptLst>
  <dgm:cxnLst>
    <dgm:cxn modelId="{DD61117A-62FB-B947-B6EB-BA8E2AB1B621}" type="presOf" srcId="{9FB2E1BC-F6D2-EF4F-A26D-5616AE0FB6E3}" destId="{DA7AA649-B013-9342-A434-D815BBDFD12D}" srcOrd="0" destOrd="0" presId="urn:microsoft.com/office/officeart/2005/8/layout/pyramid2"/>
    <dgm:cxn modelId="{C8459C35-6EB2-964A-ABD5-D4851E8AE2D1}" type="presOf" srcId="{FA3B4CFF-CBF8-B249-9710-AE7F83EB18A9}" destId="{16D0F32D-66EE-0B46-898B-5F9F691D0B0B}" srcOrd="0" destOrd="0" presId="urn:microsoft.com/office/officeart/2005/8/layout/pyramid2"/>
    <dgm:cxn modelId="{48E17D08-E518-B54F-B61C-5DB59E6D6C93}" srcId="{FA3B4CFF-CBF8-B249-9710-AE7F83EB18A9}" destId="{3C039A77-2842-4A43-8D03-A72F6B029198}" srcOrd="2" destOrd="0" parTransId="{77CF6B34-233C-7F42-8EE8-35FC2F151B93}" sibTransId="{34ED84E1-E80A-204D-8D93-1ED14E86860B}"/>
    <dgm:cxn modelId="{DDE834EC-5AD6-FE41-89CD-ABD0F2D7EF75}" type="presOf" srcId="{8CF6F370-F9C8-3840-94EE-361D45927C31}" destId="{9B4DEE5B-A8CA-CB4A-8423-0EBD266F97A6}" srcOrd="0" destOrd="0" presId="urn:microsoft.com/office/officeart/2005/8/layout/pyramid2"/>
    <dgm:cxn modelId="{24F4B0C5-B6E4-F243-87A8-96070774BEA4}" type="presOf" srcId="{3C039A77-2842-4A43-8D03-A72F6B029198}" destId="{D9A4F085-F444-D64E-8564-2D82284B92E4}" srcOrd="0" destOrd="0" presId="urn:microsoft.com/office/officeart/2005/8/layout/pyramid2"/>
    <dgm:cxn modelId="{351F4CDF-FC37-C04D-AA44-99D693EB6853}" srcId="{FA3B4CFF-CBF8-B249-9710-AE7F83EB18A9}" destId="{9FB2E1BC-F6D2-EF4F-A26D-5616AE0FB6E3}" srcOrd="1" destOrd="0" parTransId="{905CE5B9-322C-9F43-B868-14C6EFB6050E}" sibTransId="{432F307B-7A13-1943-8420-EBE7275BBFD5}"/>
    <dgm:cxn modelId="{15949EE9-0E73-6B4C-83BF-82B4710EAD3C}" srcId="{FA3B4CFF-CBF8-B249-9710-AE7F83EB18A9}" destId="{8CF6F370-F9C8-3840-94EE-361D45927C31}" srcOrd="0" destOrd="0" parTransId="{1B6DC474-E07B-4A41-B0C9-290ADBCBB877}" sibTransId="{331A9114-A26A-EB4B-9549-F86232C797CB}"/>
    <dgm:cxn modelId="{BEB3416E-3C0C-334D-A954-F477539CC608}" type="presParOf" srcId="{16D0F32D-66EE-0B46-898B-5F9F691D0B0B}" destId="{EF988A2B-1EA2-364C-B39A-8902E27418A9}" srcOrd="0" destOrd="0" presId="urn:microsoft.com/office/officeart/2005/8/layout/pyramid2"/>
    <dgm:cxn modelId="{5322E50E-86FB-A140-8DD1-149EB2349893}" type="presParOf" srcId="{16D0F32D-66EE-0B46-898B-5F9F691D0B0B}" destId="{9CDDC6CB-FDD8-9A4B-BBBB-BC7E3C0B28EE}" srcOrd="1" destOrd="0" presId="urn:microsoft.com/office/officeart/2005/8/layout/pyramid2"/>
    <dgm:cxn modelId="{C655CE04-9EFD-8D4A-99D8-ADEC58802D93}" type="presParOf" srcId="{9CDDC6CB-FDD8-9A4B-BBBB-BC7E3C0B28EE}" destId="{9B4DEE5B-A8CA-CB4A-8423-0EBD266F97A6}" srcOrd="0" destOrd="0" presId="urn:microsoft.com/office/officeart/2005/8/layout/pyramid2"/>
    <dgm:cxn modelId="{114393D1-E4E3-2941-8B1E-3FB08DF76847}" type="presParOf" srcId="{9CDDC6CB-FDD8-9A4B-BBBB-BC7E3C0B28EE}" destId="{E134E090-D4A7-C84C-AC77-3393AE2F0D71}" srcOrd="1" destOrd="0" presId="urn:microsoft.com/office/officeart/2005/8/layout/pyramid2"/>
    <dgm:cxn modelId="{E43FB408-D41B-9446-BE63-DBCCB890E89B}" type="presParOf" srcId="{9CDDC6CB-FDD8-9A4B-BBBB-BC7E3C0B28EE}" destId="{DA7AA649-B013-9342-A434-D815BBDFD12D}" srcOrd="2" destOrd="0" presId="urn:microsoft.com/office/officeart/2005/8/layout/pyramid2"/>
    <dgm:cxn modelId="{559B2129-62E6-3149-B444-C9708DE92BF2}" type="presParOf" srcId="{9CDDC6CB-FDD8-9A4B-BBBB-BC7E3C0B28EE}" destId="{B4F4BBF9-48BF-374C-A2A7-7953D9A53F1B}" srcOrd="3" destOrd="0" presId="urn:microsoft.com/office/officeart/2005/8/layout/pyramid2"/>
    <dgm:cxn modelId="{0CB6B733-F689-4345-A37B-64A23D0254C3}" type="presParOf" srcId="{9CDDC6CB-FDD8-9A4B-BBBB-BC7E3C0B28EE}" destId="{D9A4F085-F444-D64E-8564-2D82284B92E4}" srcOrd="4" destOrd="0" presId="urn:microsoft.com/office/officeart/2005/8/layout/pyramid2"/>
    <dgm:cxn modelId="{6FB05392-A978-9444-84BB-2351D51ADA54}" type="presParOf" srcId="{9CDDC6CB-FDD8-9A4B-BBBB-BC7E3C0B28EE}" destId="{0BDE5A83-1F9C-EA4F-A038-A98378782F0B}"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2653A-E950-EE4E-BB6B-63A474F349FB}" type="doc">
      <dgm:prSet loTypeId="urn:microsoft.com/office/officeart/2005/8/layout/cycle8" loCatId="cycle" qsTypeId="urn:microsoft.com/office/officeart/2005/8/quickstyle/simple4" qsCatId="simple" csTypeId="urn:microsoft.com/office/officeart/2005/8/colors/accent1_2" csCatId="accent1" phldr="1"/>
      <dgm:spPr/>
    </dgm:pt>
    <dgm:pt modelId="{17C946E0-A62D-E34D-852E-1AB39AA418CF}">
      <dgm:prSet phldrT="[Text]"/>
      <dgm:spPr>
        <a:ln w="12700" cmpd="sng">
          <a:solidFill>
            <a:schemeClr val="tx1"/>
          </a:solidFill>
        </a:ln>
      </dgm:spPr>
      <dgm:t>
        <a:bodyPr/>
        <a:lstStyle/>
        <a:p>
          <a:r>
            <a:rPr lang="en-US" b="1" dirty="0" smtClean="0">
              <a:latin typeface="Century Gothic"/>
              <a:cs typeface="Century Gothic"/>
            </a:rPr>
            <a:t>Acquire</a:t>
          </a:r>
          <a:endParaRPr lang="en-US" b="1" dirty="0">
            <a:latin typeface="Century Gothic"/>
            <a:cs typeface="Century Gothic"/>
          </a:endParaRPr>
        </a:p>
      </dgm:t>
    </dgm:pt>
    <dgm:pt modelId="{EA995212-91DF-BD48-B2D3-6F3DC504115F}" type="parTrans" cxnId="{92E1199A-9007-244B-BBD0-54A61841860C}">
      <dgm:prSet/>
      <dgm:spPr/>
      <dgm:t>
        <a:bodyPr/>
        <a:lstStyle/>
        <a:p>
          <a:endParaRPr lang="en-US" b="1">
            <a:latin typeface="Century Gothic"/>
            <a:cs typeface="Century Gothic"/>
          </a:endParaRPr>
        </a:p>
      </dgm:t>
    </dgm:pt>
    <dgm:pt modelId="{2B9F952B-0117-354A-ADC0-36A8CA6B83AE}" type="sibTrans" cxnId="{92E1199A-9007-244B-BBD0-54A61841860C}">
      <dgm:prSet/>
      <dgm:spPr/>
      <dgm:t>
        <a:bodyPr/>
        <a:lstStyle/>
        <a:p>
          <a:endParaRPr lang="en-US" b="1">
            <a:latin typeface="Century Gothic"/>
            <a:cs typeface="Century Gothic"/>
          </a:endParaRPr>
        </a:p>
      </dgm:t>
    </dgm:pt>
    <dgm:pt modelId="{887F7B4A-0487-9D4A-9A06-22E02BB4FD74}">
      <dgm:prSet phldrT="[Text]"/>
      <dgm:spPr>
        <a:ln w="12700" cmpd="sng">
          <a:solidFill>
            <a:schemeClr val="tx1"/>
          </a:solidFill>
        </a:ln>
      </dgm:spPr>
      <dgm:t>
        <a:bodyPr/>
        <a:lstStyle/>
        <a:p>
          <a:r>
            <a:rPr lang="en-US" b="1" dirty="0" smtClean="0">
              <a:latin typeface="Century Gothic"/>
              <a:cs typeface="Century Gothic"/>
            </a:rPr>
            <a:t>Enhance</a:t>
          </a:r>
          <a:endParaRPr lang="en-US" b="1" dirty="0">
            <a:latin typeface="Century Gothic"/>
            <a:cs typeface="Century Gothic"/>
          </a:endParaRPr>
        </a:p>
      </dgm:t>
    </dgm:pt>
    <dgm:pt modelId="{76E3363E-9309-3342-B788-8B54BA2ED364}" type="parTrans" cxnId="{29263D07-2BCD-C447-9B3B-6F2A13F7009E}">
      <dgm:prSet/>
      <dgm:spPr/>
      <dgm:t>
        <a:bodyPr/>
        <a:lstStyle/>
        <a:p>
          <a:endParaRPr lang="en-US" b="1">
            <a:latin typeface="Century Gothic"/>
            <a:cs typeface="Century Gothic"/>
          </a:endParaRPr>
        </a:p>
      </dgm:t>
    </dgm:pt>
    <dgm:pt modelId="{7D4FCDCA-18B5-544E-9284-0218B555605E}" type="sibTrans" cxnId="{29263D07-2BCD-C447-9B3B-6F2A13F7009E}">
      <dgm:prSet/>
      <dgm:spPr/>
      <dgm:t>
        <a:bodyPr/>
        <a:lstStyle/>
        <a:p>
          <a:endParaRPr lang="en-US" b="1">
            <a:latin typeface="Century Gothic"/>
            <a:cs typeface="Century Gothic"/>
          </a:endParaRPr>
        </a:p>
      </dgm:t>
    </dgm:pt>
    <dgm:pt modelId="{F5C54503-2BDA-F748-BBC3-8431D4D0AA6E}">
      <dgm:prSet phldrT="[Text]"/>
      <dgm:spPr>
        <a:ln w="12700" cmpd="sng">
          <a:solidFill>
            <a:schemeClr val="tx1"/>
          </a:solidFill>
        </a:ln>
      </dgm:spPr>
      <dgm:t>
        <a:bodyPr/>
        <a:lstStyle/>
        <a:p>
          <a:r>
            <a:rPr lang="en-US" b="1" dirty="0" smtClean="0">
              <a:latin typeface="Century Gothic"/>
              <a:cs typeface="Century Gothic"/>
            </a:rPr>
            <a:t>Retain</a:t>
          </a:r>
          <a:endParaRPr lang="en-US" b="1" dirty="0">
            <a:latin typeface="Century Gothic"/>
            <a:cs typeface="Century Gothic"/>
          </a:endParaRPr>
        </a:p>
      </dgm:t>
    </dgm:pt>
    <dgm:pt modelId="{4F4EA9C8-DD94-1741-9643-631D340EA2E2}" type="parTrans" cxnId="{8E30081A-6E98-6A49-9B81-4278E85FBA10}">
      <dgm:prSet/>
      <dgm:spPr/>
      <dgm:t>
        <a:bodyPr/>
        <a:lstStyle/>
        <a:p>
          <a:endParaRPr lang="en-US" b="1">
            <a:latin typeface="Century Gothic"/>
            <a:cs typeface="Century Gothic"/>
          </a:endParaRPr>
        </a:p>
      </dgm:t>
    </dgm:pt>
    <dgm:pt modelId="{B58C14CA-C9FD-3048-9204-41D3482D061F}" type="sibTrans" cxnId="{8E30081A-6E98-6A49-9B81-4278E85FBA10}">
      <dgm:prSet/>
      <dgm:spPr/>
      <dgm:t>
        <a:bodyPr/>
        <a:lstStyle/>
        <a:p>
          <a:endParaRPr lang="en-US" b="1">
            <a:latin typeface="Century Gothic"/>
            <a:cs typeface="Century Gothic"/>
          </a:endParaRPr>
        </a:p>
      </dgm:t>
    </dgm:pt>
    <dgm:pt modelId="{C9CA4076-9086-6B41-8844-DAD0A1A97D44}" type="pres">
      <dgm:prSet presAssocID="{B3E2653A-E950-EE4E-BB6B-63A474F349FB}" presName="compositeShape" presStyleCnt="0">
        <dgm:presLayoutVars>
          <dgm:chMax val="7"/>
          <dgm:dir/>
          <dgm:resizeHandles val="exact"/>
        </dgm:presLayoutVars>
      </dgm:prSet>
      <dgm:spPr/>
    </dgm:pt>
    <dgm:pt modelId="{2E33CFDA-0224-484C-BBB6-4FEB6201BF49}" type="pres">
      <dgm:prSet presAssocID="{B3E2653A-E950-EE4E-BB6B-63A474F349FB}" presName="wedge1" presStyleLbl="node1" presStyleIdx="0" presStyleCnt="3"/>
      <dgm:spPr/>
      <dgm:t>
        <a:bodyPr/>
        <a:lstStyle/>
        <a:p>
          <a:endParaRPr lang="en-US"/>
        </a:p>
      </dgm:t>
    </dgm:pt>
    <dgm:pt modelId="{2CF0485B-3538-6F4A-B4AC-7780E31BDA08}" type="pres">
      <dgm:prSet presAssocID="{B3E2653A-E950-EE4E-BB6B-63A474F349FB}" presName="dummy1a" presStyleCnt="0"/>
      <dgm:spPr/>
    </dgm:pt>
    <dgm:pt modelId="{32D9911C-AD54-D24F-BBD9-58FF387CFFDF}" type="pres">
      <dgm:prSet presAssocID="{B3E2653A-E950-EE4E-BB6B-63A474F349FB}" presName="dummy1b" presStyleCnt="0"/>
      <dgm:spPr/>
    </dgm:pt>
    <dgm:pt modelId="{CF5A29C2-4993-5243-A0B5-38AB0720A437}" type="pres">
      <dgm:prSet presAssocID="{B3E2653A-E950-EE4E-BB6B-63A474F349FB}" presName="wedge1Tx" presStyleLbl="node1" presStyleIdx="0" presStyleCnt="3">
        <dgm:presLayoutVars>
          <dgm:chMax val="0"/>
          <dgm:chPref val="0"/>
          <dgm:bulletEnabled val="1"/>
        </dgm:presLayoutVars>
      </dgm:prSet>
      <dgm:spPr/>
      <dgm:t>
        <a:bodyPr/>
        <a:lstStyle/>
        <a:p>
          <a:endParaRPr lang="en-US"/>
        </a:p>
      </dgm:t>
    </dgm:pt>
    <dgm:pt modelId="{2F3A4658-7CAB-A745-8D51-A281394B77B4}" type="pres">
      <dgm:prSet presAssocID="{B3E2653A-E950-EE4E-BB6B-63A474F349FB}" presName="wedge2" presStyleLbl="node1" presStyleIdx="1" presStyleCnt="3"/>
      <dgm:spPr/>
      <dgm:t>
        <a:bodyPr/>
        <a:lstStyle/>
        <a:p>
          <a:endParaRPr lang="en-US"/>
        </a:p>
      </dgm:t>
    </dgm:pt>
    <dgm:pt modelId="{966D712F-5C04-C448-84FA-B6D2F2CB1F36}" type="pres">
      <dgm:prSet presAssocID="{B3E2653A-E950-EE4E-BB6B-63A474F349FB}" presName="dummy2a" presStyleCnt="0"/>
      <dgm:spPr/>
    </dgm:pt>
    <dgm:pt modelId="{CDC6EE75-35B0-B848-8218-01B108DA17DF}" type="pres">
      <dgm:prSet presAssocID="{B3E2653A-E950-EE4E-BB6B-63A474F349FB}" presName="dummy2b" presStyleCnt="0"/>
      <dgm:spPr/>
    </dgm:pt>
    <dgm:pt modelId="{D15C0575-8824-D547-980D-F0A4430E0D95}" type="pres">
      <dgm:prSet presAssocID="{B3E2653A-E950-EE4E-BB6B-63A474F349FB}" presName="wedge2Tx" presStyleLbl="node1" presStyleIdx="1" presStyleCnt="3">
        <dgm:presLayoutVars>
          <dgm:chMax val="0"/>
          <dgm:chPref val="0"/>
          <dgm:bulletEnabled val="1"/>
        </dgm:presLayoutVars>
      </dgm:prSet>
      <dgm:spPr/>
      <dgm:t>
        <a:bodyPr/>
        <a:lstStyle/>
        <a:p>
          <a:endParaRPr lang="en-US"/>
        </a:p>
      </dgm:t>
    </dgm:pt>
    <dgm:pt modelId="{936EAEB7-8432-674E-9BD3-D78A92CC8BF8}" type="pres">
      <dgm:prSet presAssocID="{B3E2653A-E950-EE4E-BB6B-63A474F349FB}" presName="wedge3" presStyleLbl="node1" presStyleIdx="2" presStyleCnt="3"/>
      <dgm:spPr/>
      <dgm:t>
        <a:bodyPr/>
        <a:lstStyle/>
        <a:p>
          <a:endParaRPr lang="en-US"/>
        </a:p>
      </dgm:t>
    </dgm:pt>
    <dgm:pt modelId="{00B37286-AE34-114E-BE25-F30225D9AEC5}" type="pres">
      <dgm:prSet presAssocID="{B3E2653A-E950-EE4E-BB6B-63A474F349FB}" presName="dummy3a" presStyleCnt="0"/>
      <dgm:spPr/>
    </dgm:pt>
    <dgm:pt modelId="{CF387A9C-4C62-D247-8AB5-00AE9A4D74ED}" type="pres">
      <dgm:prSet presAssocID="{B3E2653A-E950-EE4E-BB6B-63A474F349FB}" presName="dummy3b" presStyleCnt="0"/>
      <dgm:spPr/>
    </dgm:pt>
    <dgm:pt modelId="{DA7982C2-3564-A34A-AFF9-2925E1B81C80}" type="pres">
      <dgm:prSet presAssocID="{B3E2653A-E950-EE4E-BB6B-63A474F349FB}" presName="wedge3Tx" presStyleLbl="node1" presStyleIdx="2" presStyleCnt="3">
        <dgm:presLayoutVars>
          <dgm:chMax val="0"/>
          <dgm:chPref val="0"/>
          <dgm:bulletEnabled val="1"/>
        </dgm:presLayoutVars>
      </dgm:prSet>
      <dgm:spPr/>
      <dgm:t>
        <a:bodyPr/>
        <a:lstStyle/>
        <a:p>
          <a:endParaRPr lang="en-US"/>
        </a:p>
      </dgm:t>
    </dgm:pt>
    <dgm:pt modelId="{26434BBC-6215-1E49-A158-9AB072244BBC}" type="pres">
      <dgm:prSet presAssocID="{2B9F952B-0117-354A-ADC0-36A8CA6B83AE}" presName="arrowWedge1" presStyleLbl="fgSibTrans2D1" presStyleIdx="0" presStyleCnt="3"/>
      <dgm:spPr>
        <a:ln w="12700" cmpd="sng">
          <a:solidFill>
            <a:schemeClr val="tx1"/>
          </a:solidFill>
        </a:ln>
      </dgm:spPr>
    </dgm:pt>
    <dgm:pt modelId="{9E859D80-1071-FA44-998A-45BA86490E45}" type="pres">
      <dgm:prSet presAssocID="{7D4FCDCA-18B5-544E-9284-0218B555605E}" presName="arrowWedge2" presStyleLbl="fgSibTrans2D1" presStyleIdx="1" presStyleCnt="3"/>
      <dgm:spPr>
        <a:ln w="12700" cmpd="sng">
          <a:solidFill>
            <a:schemeClr val="tx1"/>
          </a:solidFill>
        </a:ln>
      </dgm:spPr>
    </dgm:pt>
    <dgm:pt modelId="{361C0EEC-5C88-9641-BDB9-805498270516}" type="pres">
      <dgm:prSet presAssocID="{B58C14CA-C9FD-3048-9204-41D3482D061F}" presName="arrowWedge3" presStyleLbl="fgSibTrans2D1" presStyleIdx="2" presStyleCnt="3"/>
      <dgm:spPr>
        <a:ln w="12700" cmpd="sng">
          <a:solidFill>
            <a:schemeClr val="tx1"/>
          </a:solidFill>
        </a:ln>
      </dgm:spPr>
    </dgm:pt>
  </dgm:ptLst>
  <dgm:cxnLst>
    <dgm:cxn modelId="{F87E4042-C6EB-8949-8D72-1E413DA1C88C}" type="presOf" srcId="{17C946E0-A62D-E34D-852E-1AB39AA418CF}" destId="{2E33CFDA-0224-484C-BBB6-4FEB6201BF49}" srcOrd="0" destOrd="0" presId="urn:microsoft.com/office/officeart/2005/8/layout/cycle8"/>
    <dgm:cxn modelId="{92E1199A-9007-244B-BBD0-54A61841860C}" srcId="{B3E2653A-E950-EE4E-BB6B-63A474F349FB}" destId="{17C946E0-A62D-E34D-852E-1AB39AA418CF}" srcOrd="0" destOrd="0" parTransId="{EA995212-91DF-BD48-B2D3-6F3DC504115F}" sibTransId="{2B9F952B-0117-354A-ADC0-36A8CA6B83AE}"/>
    <dgm:cxn modelId="{29263D07-2BCD-C447-9B3B-6F2A13F7009E}" srcId="{B3E2653A-E950-EE4E-BB6B-63A474F349FB}" destId="{887F7B4A-0487-9D4A-9A06-22E02BB4FD74}" srcOrd="1" destOrd="0" parTransId="{76E3363E-9309-3342-B788-8B54BA2ED364}" sibTransId="{7D4FCDCA-18B5-544E-9284-0218B555605E}"/>
    <dgm:cxn modelId="{7E277165-2621-E847-B4F3-0EF2C6035203}" type="presOf" srcId="{887F7B4A-0487-9D4A-9A06-22E02BB4FD74}" destId="{2F3A4658-7CAB-A745-8D51-A281394B77B4}" srcOrd="0" destOrd="0" presId="urn:microsoft.com/office/officeart/2005/8/layout/cycle8"/>
    <dgm:cxn modelId="{8E30081A-6E98-6A49-9B81-4278E85FBA10}" srcId="{B3E2653A-E950-EE4E-BB6B-63A474F349FB}" destId="{F5C54503-2BDA-F748-BBC3-8431D4D0AA6E}" srcOrd="2" destOrd="0" parTransId="{4F4EA9C8-DD94-1741-9643-631D340EA2E2}" sibTransId="{B58C14CA-C9FD-3048-9204-41D3482D061F}"/>
    <dgm:cxn modelId="{7E05319C-91F2-1A4F-9C43-BC4702AA6374}" type="presOf" srcId="{F5C54503-2BDA-F748-BBC3-8431D4D0AA6E}" destId="{936EAEB7-8432-674E-9BD3-D78A92CC8BF8}" srcOrd="0" destOrd="0" presId="urn:microsoft.com/office/officeart/2005/8/layout/cycle8"/>
    <dgm:cxn modelId="{08A602A0-C983-D64A-928E-A25191BC2A61}" type="presOf" srcId="{17C946E0-A62D-E34D-852E-1AB39AA418CF}" destId="{CF5A29C2-4993-5243-A0B5-38AB0720A437}" srcOrd="1" destOrd="0" presId="urn:microsoft.com/office/officeart/2005/8/layout/cycle8"/>
    <dgm:cxn modelId="{1E9062BE-2A02-E243-8E05-0ACDC4DB6255}" type="presOf" srcId="{B3E2653A-E950-EE4E-BB6B-63A474F349FB}" destId="{C9CA4076-9086-6B41-8844-DAD0A1A97D44}" srcOrd="0" destOrd="0" presId="urn:microsoft.com/office/officeart/2005/8/layout/cycle8"/>
    <dgm:cxn modelId="{CEDAB70A-9524-A04D-9CBF-82FCE47B6FDE}" type="presOf" srcId="{F5C54503-2BDA-F748-BBC3-8431D4D0AA6E}" destId="{DA7982C2-3564-A34A-AFF9-2925E1B81C80}" srcOrd="1" destOrd="0" presId="urn:microsoft.com/office/officeart/2005/8/layout/cycle8"/>
    <dgm:cxn modelId="{F08D0F02-1B13-6D48-8D23-AB036203DA35}" type="presOf" srcId="{887F7B4A-0487-9D4A-9A06-22E02BB4FD74}" destId="{D15C0575-8824-D547-980D-F0A4430E0D95}" srcOrd="1" destOrd="0" presId="urn:microsoft.com/office/officeart/2005/8/layout/cycle8"/>
    <dgm:cxn modelId="{496DE293-0792-784D-A706-C93F8BE7CBE6}" type="presParOf" srcId="{C9CA4076-9086-6B41-8844-DAD0A1A97D44}" destId="{2E33CFDA-0224-484C-BBB6-4FEB6201BF49}" srcOrd="0" destOrd="0" presId="urn:microsoft.com/office/officeart/2005/8/layout/cycle8"/>
    <dgm:cxn modelId="{3A1ABC27-E994-D849-8BFF-F5EB136B0702}" type="presParOf" srcId="{C9CA4076-9086-6B41-8844-DAD0A1A97D44}" destId="{2CF0485B-3538-6F4A-B4AC-7780E31BDA08}" srcOrd="1" destOrd="0" presId="urn:microsoft.com/office/officeart/2005/8/layout/cycle8"/>
    <dgm:cxn modelId="{71AF7EAB-3D5B-9847-8F50-2C7A737C750D}" type="presParOf" srcId="{C9CA4076-9086-6B41-8844-DAD0A1A97D44}" destId="{32D9911C-AD54-D24F-BBD9-58FF387CFFDF}" srcOrd="2" destOrd="0" presId="urn:microsoft.com/office/officeart/2005/8/layout/cycle8"/>
    <dgm:cxn modelId="{66C543CB-61EA-2D4B-934F-48C4E4052FE8}" type="presParOf" srcId="{C9CA4076-9086-6B41-8844-DAD0A1A97D44}" destId="{CF5A29C2-4993-5243-A0B5-38AB0720A437}" srcOrd="3" destOrd="0" presId="urn:microsoft.com/office/officeart/2005/8/layout/cycle8"/>
    <dgm:cxn modelId="{6ACBEB14-3B46-784D-9278-8DE1739283E6}" type="presParOf" srcId="{C9CA4076-9086-6B41-8844-DAD0A1A97D44}" destId="{2F3A4658-7CAB-A745-8D51-A281394B77B4}" srcOrd="4" destOrd="0" presId="urn:microsoft.com/office/officeart/2005/8/layout/cycle8"/>
    <dgm:cxn modelId="{84C575CE-69FA-DE46-B4F3-40094A9FA683}" type="presParOf" srcId="{C9CA4076-9086-6B41-8844-DAD0A1A97D44}" destId="{966D712F-5C04-C448-84FA-B6D2F2CB1F36}" srcOrd="5" destOrd="0" presId="urn:microsoft.com/office/officeart/2005/8/layout/cycle8"/>
    <dgm:cxn modelId="{30E2F2AD-C9EC-3347-BBFF-C0A1BAD1B4DE}" type="presParOf" srcId="{C9CA4076-9086-6B41-8844-DAD0A1A97D44}" destId="{CDC6EE75-35B0-B848-8218-01B108DA17DF}" srcOrd="6" destOrd="0" presId="urn:microsoft.com/office/officeart/2005/8/layout/cycle8"/>
    <dgm:cxn modelId="{6DCFCA7A-98AA-EE4E-8C76-0C6CF748BD25}" type="presParOf" srcId="{C9CA4076-9086-6B41-8844-DAD0A1A97D44}" destId="{D15C0575-8824-D547-980D-F0A4430E0D95}" srcOrd="7" destOrd="0" presId="urn:microsoft.com/office/officeart/2005/8/layout/cycle8"/>
    <dgm:cxn modelId="{9F6E1847-B6BD-4647-B4F8-0AA1B6CC1B3F}" type="presParOf" srcId="{C9CA4076-9086-6B41-8844-DAD0A1A97D44}" destId="{936EAEB7-8432-674E-9BD3-D78A92CC8BF8}" srcOrd="8" destOrd="0" presId="urn:microsoft.com/office/officeart/2005/8/layout/cycle8"/>
    <dgm:cxn modelId="{8A9F77E8-FA2B-034D-9B13-584B48B25513}" type="presParOf" srcId="{C9CA4076-9086-6B41-8844-DAD0A1A97D44}" destId="{00B37286-AE34-114E-BE25-F30225D9AEC5}" srcOrd="9" destOrd="0" presId="urn:microsoft.com/office/officeart/2005/8/layout/cycle8"/>
    <dgm:cxn modelId="{1AB1F762-BA58-B84B-ABE1-3EEA22BC6832}" type="presParOf" srcId="{C9CA4076-9086-6B41-8844-DAD0A1A97D44}" destId="{CF387A9C-4C62-D247-8AB5-00AE9A4D74ED}" srcOrd="10" destOrd="0" presId="urn:microsoft.com/office/officeart/2005/8/layout/cycle8"/>
    <dgm:cxn modelId="{002E26D7-6789-6141-9FDE-19727C2E162F}" type="presParOf" srcId="{C9CA4076-9086-6B41-8844-DAD0A1A97D44}" destId="{DA7982C2-3564-A34A-AFF9-2925E1B81C80}" srcOrd="11" destOrd="0" presId="urn:microsoft.com/office/officeart/2005/8/layout/cycle8"/>
    <dgm:cxn modelId="{176ACD9A-C6D9-0D4A-B6E0-50B60D5752D2}" type="presParOf" srcId="{C9CA4076-9086-6B41-8844-DAD0A1A97D44}" destId="{26434BBC-6215-1E49-A158-9AB072244BBC}" srcOrd="12" destOrd="0" presId="urn:microsoft.com/office/officeart/2005/8/layout/cycle8"/>
    <dgm:cxn modelId="{E5552BE2-62E6-0E4D-9C11-BB27984E8DA5}" type="presParOf" srcId="{C9CA4076-9086-6B41-8844-DAD0A1A97D44}" destId="{9E859D80-1071-FA44-998A-45BA86490E45}" srcOrd="13" destOrd="0" presId="urn:microsoft.com/office/officeart/2005/8/layout/cycle8"/>
    <dgm:cxn modelId="{398589EB-02ED-4E4A-B0EE-0E812CE6AA25}" type="presParOf" srcId="{C9CA4076-9086-6B41-8844-DAD0A1A97D44}" destId="{361C0EEC-5C88-9641-BDB9-805498270516}"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88A2B-1EA2-364C-B39A-8902E27418A9}">
      <dsp:nvSpPr>
        <dsp:cNvPr id="0" name=""/>
        <dsp:cNvSpPr/>
      </dsp:nvSpPr>
      <dsp:spPr>
        <a:xfrm>
          <a:off x="1389193" y="0"/>
          <a:ext cx="5164342" cy="3581400"/>
        </a:xfrm>
        <a:prstGeom prst="triangl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B4DEE5B-A8CA-CB4A-8423-0EBD266F97A6}">
      <dsp:nvSpPr>
        <dsp:cNvPr id="0" name=""/>
        <dsp:cNvSpPr/>
      </dsp:nvSpPr>
      <dsp:spPr>
        <a:xfrm>
          <a:off x="3971365" y="360063"/>
          <a:ext cx="2327910" cy="847784"/>
        </a:xfrm>
        <a:prstGeom prst="roundRect">
          <a:avLst/>
        </a:prstGeom>
        <a:solidFill>
          <a:schemeClr val="lt1">
            <a:alpha val="90000"/>
            <a:hueOff val="0"/>
            <a:satOff val="0"/>
            <a:lumOff val="0"/>
            <a:alphaOff val="0"/>
          </a:schemeClr>
        </a:solidFill>
        <a:ln w="12700" cap="flat" cmpd="sng" algn="ctr">
          <a:solidFill>
            <a:scrgbClr r="0" g="0" b="0">
              <a:shade val="95000"/>
              <a:satMod val="105000"/>
            </a:sc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Strategic</a:t>
          </a:r>
          <a:endParaRPr lang="en-US" sz="3000" kern="1200" dirty="0"/>
        </a:p>
      </dsp:txBody>
      <dsp:txXfrm>
        <a:off x="4012750" y="401448"/>
        <a:ext cx="2245140" cy="765014"/>
      </dsp:txXfrm>
    </dsp:sp>
    <dsp:sp modelId="{DA7AA649-B013-9342-A434-D815BBDFD12D}">
      <dsp:nvSpPr>
        <dsp:cNvPr id="0" name=""/>
        <dsp:cNvSpPr/>
      </dsp:nvSpPr>
      <dsp:spPr>
        <a:xfrm>
          <a:off x="3971365" y="1313821"/>
          <a:ext cx="2327910" cy="847784"/>
        </a:xfrm>
        <a:prstGeom prst="roundRect">
          <a:avLst/>
        </a:prstGeom>
        <a:solidFill>
          <a:schemeClr val="lt1">
            <a:alpha val="90000"/>
            <a:hueOff val="0"/>
            <a:satOff val="0"/>
            <a:lumOff val="0"/>
            <a:alphaOff val="0"/>
          </a:schemeClr>
        </a:solidFill>
        <a:ln w="12700" cap="flat" cmpd="sng" algn="ctr">
          <a:solidFill>
            <a:scrgbClr r="0" g="0" b="0">
              <a:shade val="95000"/>
              <a:satMod val="105000"/>
            </a:sc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Tactical</a:t>
          </a:r>
          <a:endParaRPr lang="en-US" sz="3000" kern="1200" dirty="0"/>
        </a:p>
      </dsp:txBody>
      <dsp:txXfrm>
        <a:off x="4012750" y="1355206"/>
        <a:ext cx="2245140" cy="765014"/>
      </dsp:txXfrm>
    </dsp:sp>
    <dsp:sp modelId="{D9A4F085-F444-D64E-8564-2D82284B92E4}">
      <dsp:nvSpPr>
        <dsp:cNvPr id="0" name=""/>
        <dsp:cNvSpPr/>
      </dsp:nvSpPr>
      <dsp:spPr>
        <a:xfrm>
          <a:off x="3971365" y="2267578"/>
          <a:ext cx="2327910" cy="847784"/>
        </a:xfrm>
        <a:prstGeom prst="roundRect">
          <a:avLst/>
        </a:prstGeom>
        <a:solidFill>
          <a:schemeClr val="lt1">
            <a:alpha val="90000"/>
            <a:hueOff val="0"/>
            <a:satOff val="0"/>
            <a:lumOff val="0"/>
            <a:alphaOff val="0"/>
          </a:schemeClr>
        </a:solidFill>
        <a:ln w="12700" cap="flat" cmpd="sng" algn="ctr">
          <a:solidFill>
            <a:scrgbClr r="0" g="0" b="0">
              <a:shade val="95000"/>
              <a:satMod val="105000"/>
            </a:scrgb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Operational</a:t>
          </a:r>
          <a:endParaRPr lang="en-US" sz="3000" kern="1200" dirty="0"/>
        </a:p>
      </dsp:txBody>
      <dsp:txXfrm>
        <a:off x="4012750" y="2308963"/>
        <a:ext cx="2245140" cy="7650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33CFDA-0224-484C-BBB6-4FEB6201BF49}">
      <dsp:nvSpPr>
        <dsp:cNvPr id="0" name=""/>
        <dsp:cNvSpPr/>
      </dsp:nvSpPr>
      <dsp:spPr>
        <a:xfrm>
          <a:off x="1966327" y="174593"/>
          <a:ext cx="2256282" cy="2256282"/>
        </a:xfrm>
        <a:prstGeom prst="pie">
          <a:avLst>
            <a:gd name="adj1" fmla="val 16200000"/>
            <a:gd name="adj2" fmla="val 18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12700" cmpd="sng">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kern="1200" dirty="0" smtClean="0">
              <a:latin typeface="Century Gothic"/>
              <a:cs typeface="Century Gothic"/>
            </a:rPr>
            <a:t>Acquire</a:t>
          </a:r>
          <a:endParaRPr lang="en-US" sz="1500" b="1" kern="1200" dirty="0">
            <a:latin typeface="Century Gothic"/>
            <a:cs typeface="Century Gothic"/>
          </a:endParaRPr>
        </a:p>
      </dsp:txBody>
      <dsp:txXfrm>
        <a:off x="3155442" y="652710"/>
        <a:ext cx="805815" cy="671512"/>
      </dsp:txXfrm>
    </dsp:sp>
    <dsp:sp modelId="{2F3A4658-7CAB-A745-8D51-A281394B77B4}">
      <dsp:nvSpPr>
        <dsp:cNvPr id="0" name=""/>
        <dsp:cNvSpPr/>
      </dsp:nvSpPr>
      <dsp:spPr>
        <a:xfrm>
          <a:off x="1919859" y="255174"/>
          <a:ext cx="2256282" cy="2256282"/>
        </a:xfrm>
        <a:prstGeom prst="pie">
          <a:avLst>
            <a:gd name="adj1" fmla="val 1800000"/>
            <a:gd name="adj2" fmla="val 90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12700" cmpd="sng">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kern="1200" dirty="0" smtClean="0">
              <a:latin typeface="Century Gothic"/>
              <a:cs typeface="Century Gothic"/>
            </a:rPr>
            <a:t>Enhance</a:t>
          </a:r>
          <a:endParaRPr lang="en-US" sz="1500" b="1" kern="1200" dirty="0">
            <a:latin typeface="Century Gothic"/>
            <a:cs typeface="Century Gothic"/>
          </a:endParaRPr>
        </a:p>
      </dsp:txBody>
      <dsp:txXfrm>
        <a:off x="2457069" y="1719072"/>
        <a:ext cx="1208722" cy="590931"/>
      </dsp:txXfrm>
    </dsp:sp>
    <dsp:sp modelId="{936EAEB7-8432-674E-9BD3-D78A92CC8BF8}">
      <dsp:nvSpPr>
        <dsp:cNvPr id="0" name=""/>
        <dsp:cNvSpPr/>
      </dsp:nvSpPr>
      <dsp:spPr>
        <a:xfrm>
          <a:off x="1873390" y="174593"/>
          <a:ext cx="2256282" cy="2256282"/>
        </a:xfrm>
        <a:prstGeom prst="pie">
          <a:avLst>
            <a:gd name="adj1" fmla="val 9000000"/>
            <a:gd name="adj2" fmla="val 1620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12700" cmpd="sng">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US" sz="1500" b="1" kern="1200" dirty="0" smtClean="0">
              <a:latin typeface="Century Gothic"/>
              <a:cs typeface="Century Gothic"/>
            </a:rPr>
            <a:t>Retain</a:t>
          </a:r>
          <a:endParaRPr lang="en-US" sz="1500" b="1" kern="1200" dirty="0">
            <a:latin typeface="Century Gothic"/>
            <a:cs typeface="Century Gothic"/>
          </a:endParaRPr>
        </a:p>
      </dsp:txBody>
      <dsp:txXfrm>
        <a:off x="2134743" y="652710"/>
        <a:ext cx="805815" cy="671512"/>
      </dsp:txXfrm>
    </dsp:sp>
    <dsp:sp modelId="{26434BBC-6215-1E49-A158-9AB072244BBC}">
      <dsp:nvSpPr>
        <dsp:cNvPr id="0" name=""/>
        <dsp:cNvSpPr/>
      </dsp:nvSpPr>
      <dsp:spPr>
        <a:xfrm>
          <a:off x="1826839" y="34918"/>
          <a:ext cx="2535631" cy="2535631"/>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w="12700" cmpd="sng">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E859D80-1071-FA44-998A-45BA86490E45}">
      <dsp:nvSpPr>
        <dsp:cNvPr id="0" name=""/>
        <dsp:cNvSpPr/>
      </dsp:nvSpPr>
      <dsp:spPr>
        <a:xfrm>
          <a:off x="1780184" y="115357"/>
          <a:ext cx="2535631" cy="2535631"/>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w="12700" cmpd="sng">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61C0EEC-5C88-9641-BDB9-805498270516}">
      <dsp:nvSpPr>
        <dsp:cNvPr id="0" name=""/>
        <dsp:cNvSpPr/>
      </dsp:nvSpPr>
      <dsp:spPr>
        <a:xfrm>
          <a:off x="1733529" y="34918"/>
          <a:ext cx="2535631" cy="2535631"/>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w="12700" cmpd="sng">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32E826C9-271B-3F46-B542-2909921E1612}" type="datetimeFigureOut">
              <a:rPr lang="en-US" smtClean="0"/>
              <a:t>9/7/18</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A61EB7E2-0F64-654F-85D9-C58FE9A7EB0E}" type="slidenum">
              <a:rPr lang="en-US" smtClean="0"/>
              <a:t>‹#›</a:t>
            </a:fld>
            <a:endParaRPr lang="en-US"/>
          </a:p>
        </p:txBody>
      </p:sp>
    </p:spTree>
    <p:extLst>
      <p:ext uri="{BB962C8B-B14F-4D97-AF65-F5344CB8AC3E}">
        <p14:creationId xmlns:p14="http://schemas.microsoft.com/office/powerpoint/2010/main" val="12399675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23B888E0-98FB-F04B-B17F-409CAD36A82D}" type="datetimeFigureOut">
              <a:rPr lang="en-US" smtClean="0"/>
              <a:t>9/7/18</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2FBD79EE-CD2F-384E-BFB4-132770ACA039}" type="slidenum">
              <a:rPr lang="en-US" smtClean="0"/>
              <a:t>‹#›</a:t>
            </a:fld>
            <a:endParaRPr lang="en-US"/>
          </a:p>
        </p:txBody>
      </p:sp>
    </p:spTree>
    <p:extLst>
      <p:ext uri="{BB962C8B-B14F-4D97-AF65-F5344CB8AC3E}">
        <p14:creationId xmlns:p14="http://schemas.microsoft.com/office/powerpoint/2010/main" val="4867496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0</a:t>
            </a:fld>
            <a:endParaRPr lang="en-US"/>
          </a:p>
        </p:txBody>
      </p:sp>
    </p:spTree>
    <p:extLst>
      <p:ext uri="{BB962C8B-B14F-4D97-AF65-F5344CB8AC3E}">
        <p14:creationId xmlns:p14="http://schemas.microsoft.com/office/powerpoint/2010/main" val="681511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103</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104</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107</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108</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109</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110</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113</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114</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117</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118</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119</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120</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123</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124</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127</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128</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129</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130</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131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132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133</a:t>
            </a:fld>
            <a:endParaRPr lang="en-US"/>
          </a:p>
        </p:txBody>
      </p:sp>
    </p:spTree>
    <p:extLst>
      <p:ext uri="{BB962C8B-B14F-4D97-AF65-F5344CB8AC3E}">
        <p14:creationId xmlns:p14="http://schemas.microsoft.com/office/powerpoint/2010/main" val="13904117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134</a:t>
            </a:fld>
            <a:endParaRPr lang="en-US"/>
          </a:p>
        </p:txBody>
      </p:sp>
    </p:spTree>
    <p:extLst>
      <p:ext uri="{BB962C8B-B14F-4D97-AF65-F5344CB8AC3E}">
        <p14:creationId xmlns:p14="http://schemas.microsoft.com/office/powerpoint/2010/main" val="1390411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13</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14</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17</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18</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1</a:t>
            </a:fld>
            <a:endParaRPr lang="en-US"/>
          </a:p>
        </p:txBody>
      </p:sp>
    </p:spTree>
    <p:extLst>
      <p:ext uri="{BB962C8B-B14F-4D97-AF65-F5344CB8AC3E}">
        <p14:creationId xmlns:p14="http://schemas.microsoft.com/office/powerpoint/2010/main" val="359375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19</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20</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21</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22</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F3BE55CA-97A5-E645-BD17-5AA39410E71A}" type="slidenum">
              <a:rPr lang="en-US">
                <a:latin typeface="Arial" charset="0"/>
              </a:rPr>
              <a:pPr/>
              <a:t>23</a:t>
            </a:fld>
            <a:endParaRPr lang="en-US">
              <a:latin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C4AB3D0-296C-094B-9F47-74899C819748}" type="slidenum">
              <a:rPr lang="en-US">
                <a:latin typeface="Arial" charset="0"/>
              </a:rPr>
              <a:pPr/>
              <a:t>24</a:t>
            </a:fld>
            <a:endParaRPr lang="en-US">
              <a:latin typeface="Arial"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0A20F0B0-3602-D945-9F37-D64BD47594C1}" type="slidenum">
              <a:rPr lang="en-US">
                <a:latin typeface="Arial" charset="0"/>
              </a:rPr>
              <a:pPr/>
              <a:t>25</a:t>
            </a:fld>
            <a:endParaRPr lang="en-US">
              <a:latin typeface="Arial"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DD5656E-B4B2-4440-AECB-89F1BD5C656F}" type="slidenum">
              <a:rPr lang="en-US">
                <a:latin typeface="Arial" charset="0"/>
              </a:rPr>
              <a:pPr/>
              <a:t>26</a:t>
            </a:fld>
            <a:endParaRPr lang="en-US">
              <a:latin typeface="Arial"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DD5656E-B4B2-4440-AECB-89F1BD5C656F}" type="slidenum">
              <a:rPr lang="en-US">
                <a:latin typeface="Arial" charset="0"/>
              </a:rPr>
              <a:pPr/>
              <a:t>27</a:t>
            </a:fld>
            <a:endParaRPr lang="en-US">
              <a:latin typeface="Arial"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DD5656E-B4B2-4440-AECB-89F1BD5C656F}" type="slidenum">
              <a:rPr lang="en-US">
                <a:latin typeface="Arial" charset="0"/>
              </a:rPr>
              <a:pPr/>
              <a:t>28</a:t>
            </a:fld>
            <a:endParaRPr lang="en-US">
              <a:latin typeface="Arial"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a:t>
            </a:fld>
            <a:endParaRPr lang="en-US"/>
          </a:p>
        </p:txBody>
      </p:sp>
    </p:spTree>
    <p:extLst>
      <p:ext uri="{BB962C8B-B14F-4D97-AF65-F5344CB8AC3E}">
        <p14:creationId xmlns:p14="http://schemas.microsoft.com/office/powerpoint/2010/main" val="3717687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Examples of each:</a:t>
            </a:r>
          </a:p>
          <a:p>
            <a:pPr marL="171450" indent="-171450">
              <a:buFontTx/>
              <a:buChar char="-"/>
            </a:pPr>
            <a:r>
              <a:rPr lang="en-US" baseline="0" dirty="0" smtClean="0"/>
              <a:t>Interactive marketing – capturing user behavior to </a:t>
            </a:r>
            <a:r>
              <a:rPr lang="en-US" baseline="0" dirty="0" err="1" smtClean="0"/>
              <a:t>customise</a:t>
            </a:r>
            <a:r>
              <a:rPr lang="en-US" baseline="0" dirty="0" smtClean="0"/>
              <a:t> the marketing contents e.g. cookies, targeted marketing</a:t>
            </a:r>
          </a:p>
          <a:p>
            <a:pPr marL="171450" indent="-171450">
              <a:buFontTx/>
              <a:buChar char="-"/>
            </a:pPr>
            <a:r>
              <a:rPr lang="en-US" baseline="0" dirty="0" smtClean="0"/>
              <a:t>Sales force automation – automate flow of information required for sales crew</a:t>
            </a:r>
          </a:p>
          <a:p>
            <a:pPr marL="171450" indent="-171450">
              <a:buFontTx/>
              <a:buChar char="-"/>
            </a:pPr>
            <a:r>
              <a:rPr lang="en-US" baseline="0" dirty="0" smtClean="0"/>
              <a:t>CRM – taking customer feedback and responding in </a:t>
            </a:r>
            <a:r>
              <a:rPr lang="en-US" baseline="0" dirty="0" err="1" smtClean="0"/>
              <a:t>organised</a:t>
            </a:r>
            <a:r>
              <a:rPr lang="en-US" baseline="0" dirty="0" smtClean="0"/>
              <a:t> manner e.g. ticketing system</a:t>
            </a:r>
          </a:p>
          <a:p>
            <a:pPr marL="171450" indent="-171450">
              <a:buFontTx/>
              <a:buChar char="-"/>
            </a:pPr>
            <a:r>
              <a:rPr lang="en-US" baseline="0" dirty="0" smtClean="0"/>
              <a:t>Sales management – inventory management </a:t>
            </a:r>
          </a:p>
          <a:p>
            <a:pPr marL="171450" indent="-171450">
              <a:buFontTx/>
              <a:buChar char="-"/>
            </a:pPr>
            <a:r>
              <a:rPr lang="en-US" baseline="0" dirty="0" smtClean="0"/>
              <a:t>Market research and forecasting – survey and predictions, use quantitative methods, latest trend – business analytics</a:t>
            </a:r>
          </a:p>
          <a:p>
            <a:pPr marL="171450" indent="-171450">
              <a:buFontTx/>
              <a:buChar char="-"/>
            </a:pPr>
            <a:r>
              <a:rPr lang="en-US" baseline="0" dirty="0" smtClean="0"/>
              <a:t>Advertising and promotion – media design and development, dissemination</a:t>
            </a:r>
          </a:p>
          <a:p>
            <a:pPr marL="171450" indent="-171450">
              <a:buFontTx/>
              <a:buChar char="-"/>
            </a:pPr>
            <a:r>
              <a:rPr lang="en-US" baseline="0" dirty="0" smtClean="0"/>
              <a:t>Product management – </a:t>
            </a:r>
            <a:r>
              <a:rPr lang="en-US" baseline="0" dirty="0" err="1" smtClean="0"/>
              <a:t>customised</a:t>
            </a:r>
            <a:r>
              <a:rPr lang="en-US" baseline="0" dirty="0" smtClean="0"/>
              <a:t> products </a:t>
            </a:r>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29</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DD5656E-B4B2-4440-AECB-89F1BD5C656F}" type="slidenum">
              <a:rPr lang="en-US">
                <a:latin typeface="Arial" charset="0"/>
              </a:rPr>
              <a:pPr/>
              <a:t>30</a:t>
            </a:fld>
            <a:endParaRPr lang="en-US">
              <a:latin typeface="Arial"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31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32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33</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DD5656E-B4B2-4440-AECB-89F1BD5C656F}" type="slidenum">
              <a:rPr lang="en-US">
                <a:latin typeface="Arial" charset="0"/>
              </a:rPr>
              <a:pPr/>
              <a:t>34</a:t>
            </a:fld>
            <a:endParaRPr lang="en-US">
              <a:latin typeface="Arial"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35</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36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37</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DD5656E-B4B2-4440-AECB-89F1BD5C656F}" type="slidenum">
              <a:rPr lang="en-US">
                <a:latin typeface="Arial" charset="0"/>
              </a:rPr>
              <a:pPr/>
              <a:t>38</a:t>
            </a:fld>
            <a:endParaRPr lang="en-US">
              <a:latin typeface="Arial"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3</a:t>
            </a:fld>
            <a:endParaRPr lang="en-US"/>
          </a:p>
        </p:txBody>
      </p:sp>
    </p:spTree>
    <p:extLst>
      <p:ext uri="{BB962C8B-B14F-4D97-AF65-F5344CB8AC3E}">
        <p14:creationId xmlns:p14="http://schemas.microsoft.com/office/powerpoint/2010/main" val="1390411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DD5656E-B4B2-4440-AECB-89F1BD5C656F}" type="slidenum">
              <a:rPr lang="en-US">
                <a:latin typeface="Arial" charset="0"/>
              </a:rPr>
              <a:pPr/>
              <a:t>39</a:t>
            </a:fld>
            <a:endParaRPr lang="en-US">
              <a:latin typeface="Arial"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40</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41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42</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43</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2DD5656E-B4B2-4440-AECB-89F1BD5C656F}" type="slidenum">
              <a:rPr lang="en-US">
                <a:latin typeface="Arial" charset="0"/>
              </a:rPr>
              <a:pPr/>
              <a:t>44</a:t>
            </a:fld>
            <a:endParaRPr lang="en-US">
              <a:latin typeface="Arial"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latin typeface="Arial" charset="0"/>
              <a:ea typeface="ＭＳ Ｐゴシック" charset="-128"/>
              <a:cs typeface="ＭＳ Ｐゴシック"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45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46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47</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48</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4</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49</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50</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51</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52</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53</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54</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55</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56</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57</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58</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BD79EE-CD2F-384E-BFB4-132770ACA039}" type="slidenum">
              <a:rPr lang="en-US" smtClean="0"/>
              <a:t>59</a:t>
            </a:fld>
            <a:endParaRPr lang="en-US"/>
          </a:p>
        </p:txBody>
      </p:sp>
    </p:spTree>
    <p:extLst>
      <p:ext uri="{BB962C8B-B14F-4D97-AF65-F5344CB8AC3E}">
        <p14:creationId xmlns:p14="http://schemas.microsoft.com/office/powerpoint/2010/main" val="29260151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FBD79EE-CD2F-384E-BFB4-132770ACA039}" type="slidenum">
              <a:rPr lang="en-US" smtClean="0"/>
              <a:t>60</a:t>
            </a:fld>
            <a:endParaRPr lang="en-US"/>
          </a:p>
        </p:txBody>
      </p:sp>
    </p:spTree>
    <p:extLst>
      <p:ext uri="{BB962C8B-B14F-4D97-AF65-F5344CB8AC3E}">
        <p14:creationId xmlns:p14="http://schemas.microsoft.com/office/powerpoint/2010/main" val="13904117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61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62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63</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64</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65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70</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73</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74</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77</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78</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79</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80</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7</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83</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84</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87</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88</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89</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dirty="0">
              <a:latin typeface="Arial" pitchFamily="-105"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90</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8</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93</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94</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95</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96</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97</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98</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99</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100</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101</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777FF7DE-884C-BD45-AFFB-2E4A12A5F1DF}" type="slidenum">
              <a:rPr lang="en-US">
                <a:latin typeface="Arial" pitchFamily="-105" charset="0"/>
              </a:rPr>
              <a:pPr/>
              <a:t>102</a:t>
            </a:fld>
            <a:endParaRPr lang="en-US">
              <a:latin typeface="Arial" pitchFamily="-105" charset="0"/>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pPr eaLnBrk="1" hangingPunct="1"/>
            <a:endParaRPr lang="en-US">
              <a:latin typeface="Arial" pitchFamily="-105"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AU" smtClean="0"/>
              <a:t>Information Systems, Unit 02</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485718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130001"/>
            <a:ext cx="8229600" cy="857250"/>
          </a:xfrm>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r>
              <a:rPr lang="en-AU" smtClean="0"/>
              <a:t>Information Systems, Unit 02</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6868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r>
              <a:rPr lang="en-AU" smtClean="0"/>
              <a:t>Information Systems, Unit 02</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3128979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00151"/>
            <a:ext cx="8229600" cy="3394472"/>
          </a:xfrm>
        </p:spPr>
        <p:txBody>
          <a:bodyPr/>
          <a:lstStyle/>
          <a:p>
            <a:endParaRPr lang="en-US"/>
          </a:p>
        </p:txBody>
      </p:sp>
      <p:sp>
        <p:nvSpPr>
          <p:cNvPr id="4" name="Date Placeholder 3"/>
          <p:cNvSpPr>
            <a:spLocks noGrp="1"/>
          </p:cNvSpPr>
          <p:nvPr>
            <p:ph type="dt" sz="half" idx="10"/>
          </p:nvPr>
        </p:nvSpPr>
        <p:spPr>
          <a:xfrm>
            <a:off x="457200" y="4683919"/>
            <a:ext cx="2133600" cy="357188"/>
          </a:xfrm>
        </p:spPr>
        <p:txBody>
          <a:bodyPr/>
          <a:lstStyle>
            <a:lvl1pPr>
              <a:defRPr/>
            </a:lvl1pPr>
          </a:lstStyle>
          <a:p>
            <a:r>
              <a:rPr lang="en-AU" smtClean="0"/>
              <a:t>Information Systems, Unit 02</a:t>
            </a:r>
            <a:endParaRPr lang="en-US"/>
          </a:p>
        </p:txBody>
      </p:sp>
      <p:sp>
        <p:nvSpPr>
          <p:cNvPr id="5" name="Footer Placeholder 4"/>
          <p:cNvSpPr>
            <a:spLocks noGrp="1"/>
          </p:cNvSpPr>
          <p:nvPr>
            <p:ph type="ftr" sz="quarter" idx="11"/>
          </p:nvPr>
        </p:nvSpPr>
        <p:spPr>
          <a:xfrm>
            <a:off x="3124200" y="4683919"/>
            <a:ext cx="2895600" cy="357188"/>
          </a:xfrm>
        </p:spPr>
        <p:txBody>
          <a:bodyPr/>
          <a:lstStyle>
            <a:lvl1pPr>
              <a:defRPr/>
            </a:lvl1pPr>
          </a:lstStyle>
          <a:p>
            <a:r>
              <a:rPr lang="en-US" smtClean="0"/>
              <a:t>IS</a:t>
            </a:r>
            <a:endParaRPr lang="en-US"/>
          </a:p>
        </p:txBody>
      </p:sp>
      <p:sp>
        <p:nvSpPr>
          <p:cNvPr id="6" name="Slide Number Placeholder 5"/>
          <p:cNvSpPr>
            <a:spLocks noGrp="1"/>
          </p:cNvSpPr>
          <p:nvPr>
            <p:ph type="sldNum" sz="quarter" idx="12"/>
          </p:nvPr>
        </p:nvSpPr>
        <p:spPr>
          <a:xfrm>
            <a:off x="6553200" y="4683919"/>
            <a:ext cx="2133600" cy="357188"/>
          </a:xfrm>
        </p:spPr>
        <p:txBody>
          <a:bodyPr/>
          <a:lstStyle>
            <a:lvl1pPr>
              <a:defRPr/>
            </a:lvl1pPr>
          </a:lstStyle>
          <a:p>
            <a:fld id="{95E3B8D7-6F6A-F649-B6F5-859380AC46FB}" type="slidenum">
              <a:rPr lang="en-US"/>
              <a:pPr/>
              <a:t>‹#›</a:t>
            </a:fld>
            <a:endParaRPr lang="en-US"/>
          </a:p>
        </p:txBody>
      </p:sp>
    </p:spTree>
    <p:extLst>
      <p:ext uri="{BB962C8B-B14F-4D97-AF65-F5344CB8AC3E}">
        <p14:creationId xmlns:p14="http://schemas.microsoft.com/office/powerpoint/2010/main" val="273081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40855"/>
            <a:ext cx="8229600" cy="857250"/>
          </a:xfrm>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Date Placeholder 3"/>
          <p:cNvSpPr>
            <a:spLocks noGrp="1"/>
          </p:cNvSpPr>
          <p:nvPr>
            <p:ph type="dt" sz="half" idx="10"/>
          </p:nvPr>
        </p:nvSpPr>
        <p:spPr/>
        <p:txBody>
          <a:bodyPr/>
          <a:lstStyle/>
          <a:p>
            <a:r>
              <a:rPr lang="en-AU" smtClean="0"/>
              <a:t>Information Systems, Unit 02</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107500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smtClean="0"/>
              <a:t>Click to edit Master text styles</a:t>
            </a:r>
          </a:p>
        </p:txBody>
      </p:sp>
      <p:sp>
        <p:nvSpPr>
          <p:cNvPr id="4" name="Date Placeholder 3"/>
          <p:cNvSpPr>
            <a:spLocks noGrp="1"/>
          </p:cNvSpPr>
          <p:nvPr>
            <p:ph type="dt" sz="half" idx="10"/>
          </p:nvPr>
        </p:nvSpPr>
        <p:spPr/>
        <p:txBody>
          <a:bodyPr/>
          <a:lstStyle/>
          <a:p>
            <a:r>
              <a:rPr lang="en-AU" smtClean="0"/>
              <a:t>Information Systems, Unit 02</a:t>
            </a:r>
            <a:endParaRPr lang="en-US"/>
          </a:p>
        </p:txBody>
      </p:sp>
      <p:sp>
        <p:nvSpPr>
          <p:cNvPr id="5" name="Footer Placeholder 4"/>
          <p:cNvSpPr>
            <a:spLocks noGrp="1"/>
          </p:cNvSpPr>
          <p:nvPr>
            <p:ph type="ftr" sz="quarter" idx="11"/>
          </p:nvPr>
        </p:nvSpPr>
        <p:spPr/>
        <p:txBody>
          <a:bodyPr/>
          <a:lstStyle/>
          <a:p>
            <a:r>
              <a:rPr lang="en-US" smtClean="0"/>
              <a:t>IS</a:t>
            </a:r>
            <a:endParaRPr lang="en-US"/>
          </a:p>
        </p:txBody>
      </p:sp>
      <p:sp>
        <p:nvSpPr>
          <p:cNvPr id="6" name="Slide Number Placeholder 5"/>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4102125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30001"/>
            <a:ext cx="8229600" cy="857250"/>
          </a:xfrm>
        </p:spPr>
        <p:txBody>
          <a:bodyPr/>
          <a:lstStyle/>
          <a:p>
            <a:r>
              <a:rPr lang="en-AU" smtClean="0"/>
              <a:t>Click to edit Master title style</a:t>
            </a:r>
            <a:endParaRPr lang="en-US"/>
          </a:p>
        </p:txBody>
      </p:sp>
      <p:sp>
        <p:nvSpPr>
          <p:cNvPr id="3" name="Content Placeholder 2"/>
          <p:cNvSpPr>
            <a:spLocks noGrp="1"/>
          </p:cNvSpPr>
          <p:nvPr>
            <p:ph sz="half" idx="1"/>
          </p:nvPr>
        </p:nvSpPr>
        <p:spPr>
          <a:xfrm>
            <a:off x="457200" y="1117192"/>
            <a:ext cx="4038600" cy="34958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4" name="Content Placeholder 3"/>
          <p:cNvSpPr>
            <a:spLocks noGrp="1"/>
          </p:cNvSpPr>
          <p:nvPr>
            <p:ph sz="half" idx="2"/>
          </p:nvPr>
        </p:nvSpPr>
        <p:spPr>
          <a:xfrm>
            <a:off x="4648200" y="1117192"/>
            <a:ext cx="4038600" cy="349581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Date Placeholder 4"/>
          <p:cNvSpPr>
            <a:spLocks noGrp="1"/>
          </p:cNvSpPr>
          <p:nvPr>
            <p:ph type="dt" sz="half" idx="10"/>
          </p:nvPr>
        </p:nvSpPr>
        <p:spPr/>
        <p:txBody>
          <a:bodyPr/>
          <a:lstStyle/>
          <a:p>
            <a:r>
              <a:rPr lang="en-AU" smtClean="0"/>
              <a:t>Information Systems, Unit 02</a:t>
            </a:r>
            <a:endParaRPr lang="en-US"/>
          </a:p>
        </p:txBody>
      </p:sp>
      <p:sp>
        <p:nvSpPr>
          <p:cNvPr id="6" name="Footer Placeholder 5"/>
          <p:cNvSpPr>
            <a:spLocks noGrp="1"/>
          </p:cNvSpPr>
          <p:nvPr>
            <p:ph type="ftr" sz="quarter" idx="11"/>
          </p:nvPr>
        </p:nvSpPr>
        <p:spPr/>
        <p:txBody>
          <a:bodyPr/>
          <a:lstStyle/>
          <a:p>
            <a:r>
              <a:rPr lang="en-US" smtClean="0"/>
              <a:t>IS</a:t>
            </a:r>
            <a:endParaRPr lang="en-US"/>
          </a:p>
        </p:txBody>
      </p:sp>
      <p:sp>
        <p:nvSpPr>
          <p:cNvPr id="7" name="Slide Number Placeholder 6"/>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44789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0001"/>
            <a:ext cx="8229600" cy="857250"/>
          </a:xfrm>
        </p:spPr>
        <p:txBody>
          <a:bodyPr/>
          <a:lstStyle>
            <a:lvl1pPr>
              <a:defRPr/>
            </a:lvl1pPr>
          </a:lstStyle>
          <a:p>
            <a:r>
              <a:rPr lang="en-AU"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dirty="0" smtClean="0"/>
              <a:t>Click to edit Master text styles</a:t>
            </a:r>
          </a:p>
          <a:p>
            <a:pPr lvl="1"/>
            <a:r>
              <a:rPr lang="en-AU" dirty="0" smtClean="0"/>
              <a:t>Second level</a:t>
            </a:r>
          </a:p>
          <a:p>
            <a:pPr lvl="2"/>
            <a:r>
              <a:rPr lang="en-AU" dirty="0" smtClean="0"/>
              <a:t>Third level</a:t>
            </a:r>
          </a:p>
          <a:p>
            <a:pPr lvl="3"/>
            <a:r>
              <a:rPr lang="en-AU" dirty="0" smtClean="0"/>
              <a:t>Fourth level</a:t>
            </a:r>
          </a:p>
          <a:p>
            <a:pPr lvl="4"/>
            <a:r>
              <a:rPr lang="en-AU" dirty="0" smtClean="0"/>
              <a:t>Fifth level</a:t>
            </a:r>
            <a:endParaRPr lang="en-US" dirty="0"/>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dirty="0"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7" name="Date Placeholder 6"/>
          <p:cNvSpPr>
            <a:spLocks noGrp="1"/>
          </p:cNvSpPr>
          <p:nvPr>
            <p:ph type="dt" sz="half" idx="10"/>
          </p:nvPr>
        </p:nvSpPr>
        <p:spPr/>
        <p:txBody>
          <a:bodyPr/>
          <a:lstStyle/>
          <a:p>
            <a:r>
              <a:rPr lang="en-AU" smtClean="0"/>
              <a:t>Information Systems, Unit 02</a:t>
            </a:r>
            <a:endParaRPr lang="en-US"/>
          </a:p>
        </p:txBody>
      </p:sp>
      <p:sp>
        <p:nvSpPr>
          <p:cNvPr id="8" name="Footer Placeholder 7"/>
          <p:cNvSpPr>
            <a:spLocks noGrp="1"/>
          </p:cNvSpPr>
          <p:nvPr>
            <p:ph type="ftr" sz="quarter" idx="11"/>
          </p:nvPr>
        </p:nvSpPr>
        <p:spPr/>
        <p:txBody>
          <a:bodyPr/>
          <a:lstStyle/>
          <a:p>
            <a:r>
              <a:rPr lang="en-US" smtClean="0"/>
              <a:t>IS</a:t>
            </a:r>
            <a:endParaRPr lang="en-US"/>
          </a:p>
        </p:txBody>
      </p:sp>
      <p:sp>
        <p:nvSpPr>
          <p:cNvPr id="9" name="Slide Number Placeholder 8"/>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208706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30001"/>
            <a:ext cx="8229600" cy="857250"/>
          </a:xfrm>
        </p:spPr>
        <p:txBody>
          <a:bodyPr/>
          <a:lstStyle/>
          <a:p>
            <a:r>
              <a:rPr lang="en-AU" smtClean="0"/>
              <a:t>Click to edit Master title style</a:t>
            </a:r>
            <a:endParaRPr lang="en-US"/>
          </a:p>
        </p:txBody>
      </p:sp>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Footer Placeholder 3"/>
          <p:cNvSpPr>
            <a:spLocks noGrp="1"/>
          </p:cNvSpPr>
          <p:nvPr>
            <p:ph type="ftr" sz="quarter" idx="11"/>
          </p:nvPr>
        </p:nvSpPr>
        <p:spPr/>
        <p:txBody>
          <a:bodyPr/>
          <a:lstStyle/>
          <a:p>
            <a:r>
              <a:rPr lang="en-US" smtClean="0"/>
              <a:t>IS</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1919479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Footer Placeholder 2"/>
          <p:cNvSpPr>
            <a:spLocks noGrp="1"/>
          </p:cNvSpPr>
          <p:nvPr>
            <p:ph type="ftr" sz="quarter" idx="11"/>
          </p:nvPr>
        </p:nvSpPr>
        <p:spPr/>
        <p:txBody>
          <a:bodyPr/>
          <a:lstStyle/>
          <a:p>
            <a:r>
              <a:rPr lang="en-US" smtClean="0"/>
              <a:t>IS</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4277730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r>
              <a:rPr lang="en-AU" smtClean="0"/>
              <a:t>Information Systems, Unit 02</a:t>
            </a:r>
            <a:endParaRPr lang="en-US"/>
          </a:p>
        </p:txBody>
      </p:sp>
      <p:sp>
        <p:nvSpPr>
          <p:cNvPr id="6" name="Footer Placeholder 5"/>
          <p:cNvSpPr>
            <a:spLocks noGrp="1"/>
          </p:cNvSpPr>
          <p:nvPr>
            <p:ph type="ftr" sz="quarter" idx="11"/>
          </p:nvPr>
        </p:nvSpPr>
        <p:spPr/>
        <p:txBody>
          <a:bodyPr/>
          <a:lstStyle/>
          <a:p>
            <a:r>
              <a:rPr lang="en-US" smtClean="0"/>
              <a:t>IS</a:t>
            </a:r>
            <a:endParaRPr lang="en-US"/>
          </a:p>
        </p:txBody>
      </p:sp>
      <p:sp>
        <p:nvSpPr>
          <p:cNvPr id="7" name="Slide Number Placeholder 6"/>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729748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
        <p:nvSpPr>
          <p:cNvPr id="5" name="Date Placeholder 4"/>
          <p:cNvSpPr>
            <a:spLocks noGrp="1"/>
          </p:cNvSpPr>
          <p:nvPr>
            <p:ph type="dt" sz="half" idx="10"/>
          </p:nvPr>
        </p:nvSpPr>
        <p:spPr/>
        <p:txBody>
          <a:bodyPr/>
          <a:lstStyle/>
          <a:p>
            <a:r>
              <a:rPr lang="en-AU" smtClean="0"/>
              <a:t>Information Systems, Unit 02</a:t>
            </a:r>
            <a:endParaRPr lang="en-US"/>
          </a:p>
        </p:txBody>
      </p:sp>
      <p:sp>
        <p:nvSpPr>
          <p:cNvPr id="6" name="Footer Placeholder 5"/>
          <p:cNvSpPr>
            <a:spLocks noGrp="1"/>
          </p:cNvSpPr>
          <p:nvPr>
            <p:ph type="ftr" sz="quarter" idx="11"/>
          </p:nvPr>
        </p:nvSpPr>
        <p:spPr/>
        <p:txBody>
          <a:bodyPr/>
          <a:lstStyle/>
          <a:p>
            <a:r>
              <a:rPr lang="en-US" smtClean="0"/>
              <a:t>IS</a:t>
            </a:r>
            <a:endParaRPr lang="en-US"/>
          </a:p>
        </p:txBody>
      </p:sp>
      <p:sp>
        <p:nvSpPr>
          <p:cNvPr id="7" name="Slide Number Placeholder 6"/>
          <p:cNvSpPr>
            <a:spLocks noGrp="1"/>
          </p:cNvSpPr>
          <p:nvPr>
            <p:ph type="sldNum" sz="quarter" idx="12"/>
          </p:nvPr>
        </p:nvSpPr>
        <p:spPr/>
        <p:txBody>
          <a:bodyPr/>
          <a:lstStyle/>
          <a:p>
            <a:fld id="{70915109-DA69-6E47-8559-61ECB78F5B26}" type="slidenum">
              <a:rPr lang="en-US" smtClean="0"/>
              <a:t>‹#›</a:t>
            </a:fld>
            <a:endParaRPr lang="en-US"/>
          </a:p>
        </p:txBody>
      </p:sp>
    </p:spTree>
    <p:extLst>
      <p:ext uri="{BB962C8B-B14F-4D97-AF65-F5344CB8AC3E}">
        <p14:creationId xmlns:p14="http://schemas.microsoft.com/office/powerpoint/2010/main" val="37756100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84271"/>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AU" smtClean="0"/>
              <a:t>Information Systems, Unit 02</a:t>
            </a:r>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IS</a:t>
            </a: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70915109-DA69-6E47-8559-61ECB78F5B26}" type="slidenum">
              <a:rPr lang="en-US" smtClean="0"/>
              <a:t>‹#›</a:t>
            </a:fld>
            <a:endParaRPr lang="en-US"/>
          </a:p>
        </p:txBody>
      </p:sp>
    </p:spTree>
    <p:extLst>
      <p:ext uri="{BB962C8B-B14F-4D97-AF65-F5344CB8AC3E}">
        <p14:creationId xmlns:p14="http://schemas.microsoft.com/office/powerpoint/2010/main" val="321023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457200" rtl="0" eaLnBrk="1" latinLnBrk="0" hangingPunct="1">
        <a:spcBef>
          <a:spcPct val="0"/>
        </a:spcBef>
        <a:buNone/>
        <a:defRPr sz="4000" kern="1200" cap="all">
          <a:solidFill>
            <a:schemeClr val="tx1">
              <a:lumMod val="75000"/>
              <a:lumOff val="25000"/>
            </a:schemeClr>
          </a:solidFill>
          <a:latin typeface="Helvetica Neue Black Condensed"/>
          <a:ea typeface="+mj-ea"/>
          <a:cs typeface="Helvetica Neue Black Condensed"/>
        </a:defRPr>
      </a:lvl1pPr>
    </p:titleStyle>
    <p:bodyStyle>
      <a:lvl1pPr marL="342900" indent="-342900" algn="l" defTabSz="457200" rtl="0" eaLnBrk="1" latinLnBrk="0" hangingPunct="1">
        <a:spcBef>
          <a:spcPct val="20000"/>
        </a:spcBef>
        <a:buFont typeface="Wingdings" charset="2"/>
        <a:buChar char="§"/>
        <a:defRPr sz="3200" kern="1200">
          <a:solidFill>
            <a:schemeClr val="tx1">
              <a:lumMod val="85000"/>
              <a:lumOff val="15000"/>
            </a:schemeClr>
          </a:solidFill>
          <a:latin typeface="Helvetica Neue Black Condensed"/>
          <a:ea typeface="+mn-ea"/>
          <a:cs typeface="Helvetica Neue Black Condensed"/>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Helvetica Neue Black Condensed"/>
          <a:ea typeface="+mn-ea"/>
          <a:cs typeface="Helvetica Neue Black Condensed"/>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Helvetica Neue Black Condensed"/>
          <a:ea typeface="+mn-ea"/>
          <a:cs typeface="Helvetica Neue Black Condensed"/>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6.xml"/><Relationship Id="rId4" Type="http://schemas.openxmlformats.org/officeDocument/2006/relationships/oleObject" Target="???" TargetMode="External"/><Relationship Id="rId5" Type="http://schemas.openxmlformats.org/officeDocument/2006/relationships/image" Target="../media/image57.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7.xml"/><Relationship Id="rId4" Type="http://schemas.openxmlformats.org/officeDocument/2006/relationships/oleObject" Target="???" TargetMode="External"/><Relationship Id="rId5" Type="http://schemas.openxmlformats.org/officeDocument/2006/relationships/image" Target="../media/image58.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9.xml"/><Relationship Id="rId4" Type="http://schemas.openxmlformats.org/officeDocument/2006/relationships/oleObject" Target="???" TargetMode="External"/><Relationship Id="rId5" Type="http://schemas.openxmlformats.org/officeDocument/2006/relationships/image" Target="../media/image59.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60.jpeg"/><Relationship Id="rId5" Type="http://schemas.openxmlformats.org/officeDocument/2006/relationships/image" Target="../media/image49.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63.gif"/><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 Id="rId3" Type="http://schemas.openxmlformats.org/officeDocument/2006/relationships/image" Target="../media/image6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6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8.xml"/><Relationship Id="rId3" Type="http://schemas.openxmlformats.org/officeDocument/2006/relationships/image" Target="../media/image6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 Id="rId3" Type="http://schemas.openxmlformats.org/officeDocument/2006/relationships/image" Target="../media/image6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6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jpeg"/><Relationship Id="rId6" Type="http://schemas.openxmlformats.org/officeDocument/2006/relationships/image" Target="../media/image51.gif"/><Relationship Id="rId7" Type="http://schemas.openxmlformats.org/officeDocument/2006/relationships/image" Target="../media/image52.jpe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1.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chart" Target="../charts/char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4.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8.xml"/><Relationship Id="rId4" Type="http://schemas.openxmlformats.org/officeDocument/2006/relationships/oleObject" Target="???" TargetMode="External"/><Relationship Id="rId5" Type="http://schemas.openxmlformats.org/officeDocument/2006/relationships/image" Target="../media/image5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0.xml"/><Relationship Id="rId4" Type="http://schemas.openxmlformats.org/officeDocument/2006/relationships/oleObject" Target="???" TargetMode="External"/><Relationship Id="rId5" Type="http://schemas.openxmlformats.org/officeDocument/2006/relationships/image" Target="../media/image56.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4149" y="1858630"/>
            <a:ext cx="8584443" cy="1125870"/>
          </a:xfrm>
        </p:spPr>
        <p:txBody>
          <a:bodyPr>
            <a:noAutofit/>
          </a:bodyPr>
          <a:lstStyle/>
          <a:p>
            <a:r>
              <a:rPr lang="en-US" sz="5400" dirty="0" smtClean="0">
                <a:solidFill>
                  <a:schemeClr val="tx1">
                    <a:lumMod val="75000"/>
                    <a:lumOff val="25000"/>
                  </a:schemeClr>
                </a:solidFill>
                <a:latin typeface="Helvetica Neue Black Condensed"/>
                <a:cs typeface="Helvetica Neue Black Condensed"/>
              </a:rPr>
              <a:t>        INFORMATION SYSTEM</a:t>
            </a:r>
            <a:endParaRPr lang="en-US" sz="2000" dirty="0">
              <a:latin typeface="Helvetica Neue Black Condensed"/>
              <a:cs typeface="Helvetica Neue Black Condensed"/>
            </a:endParaRPr>
          </a:p>
        </p:txBody>
      </p:sp>
      <p:sp>
        <p:nvSpPr>
          <p:cNvPr id="3" name="Subtitle 2"/>
          <p:cNvSpPr>
            <a:spLocks noGrp="1"/>
          </p:cNvSpPr>
          <p:nvPr>
            <p:ph type="subTitle" idx="1"/>
          </p:nvPr>
        </p:nvSpPr>
        <p:spPr>
          <a:xfrm>
            <a:off x="1371600" y="3154230"/>
            <a:ext cx="6400800" cy="1074869"/>
          </a:xfrm>
        </p:spPr>
        <p:txBody>
          <a:bodyPr>
            <a:normAutofit/>
          </a:bodyPr>
          <a:lstStyle/>
          <a:p>
            <a:r>
              <a:rPr lang="en-US" sz="2000" dirty="0" smtClean="0">
                <a:solidFill>
                  <a:schemeClr val="tx1">
                    <a:lumMod val="75000"/>
                    <a:lumOff val="25000"/>
                  </a:schemeClr>
                </a:solidFill>
                <a:latin typeface="Helvetica Neue Black Condensed"/>
                <a:cs typeface="Helvetica Neue Black Condensed"/>
              </a:rPr>
              <a:t>UNIT  02 : TYPES OF </a:t>
            </a:r>
            <a:r>
              <a:rPr lang="en-US" sz="2000" dirty="0" smtClean="0">
                <a:solidFill>
                  <a:schemeClr val="tx1">
                    <a:lumMod val="75000"/>
                    <a:lumOff val="25000"/>
                  </a:schemeClr>
                </a:solidFill>
              </a:rPr>
              <a:t>INFORMATION SYSTEM</a:t>
            </a:r>
            <a:endParaRPr lang="en-US" sz="2000" dirty="0">
              <a:solidFill>
                <a:schemeClr val="tx1">
                  <a:lumMod val="75000"/>
                  <a:lumOff val="25000"/>
                </a:schemeClr>
              </a:solidFill>
              <a:latin typeface="Helvetica Neue Black Condensed"/>
              <a:cs typeface="Helvetica Neue Black Condensed"/>
            </a:endParaRPr>
          </a:p>
        </p:txBody>
      </p:sp>
      <p:sp>
        <p:nvSpPr>
          <p:cNvPr id="7" name="TextBox 6"/>
          <p:cNvSpPr txBox="1"/>
          <p:nvPr/>
        </p:nvSpPr>
        <p:spPr>
          <a:xfrm>
            <a:off x="458885" y="4491866"/>
            <a:ext cx="8219634" cy="276999"/>
          </a:xfrm>
          <a:prstGeom prst="rect">
            <a:avLst/>
          </a:prstGeom>
          <a:noFill/>
        </p:spPr>
        <p:txBody>
          <a:bodyPr wrap="square" rtlCol="0">
            <a:spAutoFit/>
          </a:bodyPr>
          <a:lstStyle/>
          <a:p>
            <a:pPr algn="ctr"/>
            <a:r>
              <a:rPr lang="en-US" sz="1200" dirty="0" smtClean="0">
                <a:solidFill>
                  <a:schemeClr val="tx1">
                    <a:lumMod val="50000"/>
                    <a:lumOff val="50000"/>
                  </a:schemeClr>
                </a:solidFill>
                <a:latin typeface="Helvetica Neue"/>
                <a:cs typeface="Helvetica Neue"/>
              </a:rPr>
              <a:t>© 2018, PRAMOD PARAJULI</a:t>
            </a:r>
            <a:endParaRPr lang="en-US" sz="1200" dirty="0">
              <a:solidFill>
                <a:schemeClr val="tx1">
                  <a:lumMod val="50000"/>
                  <a:lumOff val="50000"/>
                </a:schemeClr>
              </a:solidFill>
              <a:latin typeface="Helvetica Neue"/>
              <a:cs typeface="Helvetica Neue"/>
            </a:endParaRPr>
          </a:p>
        </p:txBody>
      </p:sp>
      <p:pic>
        <p:nvPicPr>
          <p:cNvPr id="6" name="Picture 5" descr="MIS-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85" y="2001323"/>
            <a:ext cx="1542213" cy="834389"/>
          </a:xfrm>
          <a:prstGeom prst="rect">
            <a:avLst/>
          </a:prstGeom>
        </p:spPr>
      </p:pic>
    </p:spTree>
    <p:extLst>
      <p:ext uri="{BB962C8B-B14F-4D97-AF65-F5344CB8AC3E}">
        <p14:creationId xmlns:p14="http://schemas.microsoft.com/office/powerpoint/2010/main" val="39301615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69" y="168089"/>
            <a:ext cx="8247531" cy="665226"/>
          </a:xfrm>
        </p:spPr>
        <p:txBody>
          <a:bodyPr>
            <a:noAutofit/>
          </a:bodyPr>
          <a:lstStyle/>
          <a:p>
            <a:pPr eaLnBrk="1" hangingPunct="1">
              <a:defRPr/>
            </a:pPr>
            <a:r>
              <a:rPr lang="en-US" sz="3200" dirty="0" smtClean="0">
                <a:solidFill>
                  <a:srgbClr val="404040"/>
                </a:solidFill>
              </a:rPr>
              <a:t>Transaction processing systems</a:t>
            </a:r>
            <a:br>
              <a:rPr lang="en-US" sz="3200" dirty="0" smtClean="0">
                <a:solidFill>
                  <a:srgbClr val="404040"/>
                </a:solidFill>
              </a:rPr>
            </a:br>
            <a:r>
              <a:rPr lang="en-US" sz="3200" dirty="0" smtClean="0">
                <a:solidFill>
                  <a:srgbClr val="404040"/>
                </a:solidFill>
              </a:rPr>
              <a:t>Typical applications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8" name="Picture 7"/>
          <p:cNvPicPr>
            <a:picLocks noChangeAspect="1"/>
          </p:cNvPicPr>
          <p:nvPr/>
        </p:nvPicPr>
        <p:blipFill rotWithShape="1">
          <a:blip r:embed="rId3"/>
          <a:srcRect l="2581" r="1458"/>
          <a:stretch/>
        </p:blipFill>
        <p:spPr>
          <a:xfrm>
            <a:off x="1153298" y="1012083"/>
            <a:ext cx="6816595" cy="3755179"/>
          </a:xfrm>
          <a:prstGeom prst="roundRect">
            <a:avLst>
              <a:gd name="adj" fmla="val 5263"/>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9</a:t>
            </a:fld>
            <a:endParaRPr lang="en-US"/>
          </a:p>
        </p:txBody>
      </p:sp>
    </p:spTree>
    <p:extLst>
      <p:ext uri="{BB962C8B-B14F-4D97-AF65-F5344CB8AC3E}">
        <p14:creationId xmlns:p14="http://schemas.microsoft.com/office/powerpoint/2010/main" val="942576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Autofit/>
          </a:bodyPr>
          <a:lstStyle/>
          <a:p>
            <a:pPr eaLnBrk="1" hangingPunct="1">
              <a:defRPr/>
            </a:pPr>
            <a:r>
              <a:rPr lang="en-US" sz="3200" dirty="0" smtClean="0">
                <a:solidFill>
                  <a:srgbClr val="404040"/>
                </a:solidFill>
              </a:rPr>
              <a:t>Business Architecture of Analytical CRM</a:t>
            </a:r>
          </a:p>
        </p:txBody>
      </p:sp>
      <p:sp>
        <p:nvSpPr>
          <p:cNvPr id="2" name="Content Placeholder 1"/>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378460F2-B073-6A4D-AE35-A870225C0E76}" type="slidenum">
              <a:rPr lang="en-US" smtClean="0"/>
              <a:pPr/>
              <a:t>99</a:t>
            </a:fld>
            <a:endParaRPr lang="en-US"/>
          </a:p>
        </p:txBody>
      </p:sp>
      <p:graphicFrame>
        <p:nvGraphicFramePr>
          <p:cNvPr id="62467" name="Object 3"/>
          <p:cNvGraphicFramePr>
            <a:graphicFrameLocks noChangeAspect="1"/>
          </p:cNvGraphicFramePr>
          <p:nvPr>
            <p:extLst>
              <p:ext uri="{D42A27DB-BD31-4B8C-83A1-F6EECF244321}">
                <p14:modId xmlns:p14="http://schemas.microsoft.com/office/powerpoint/2010/main" val="2558994089"/>
              </p:ext>
            </p:extLst>
          </p:nvPr>
        </p:nvGraphicFramePr>
        <p:xfrm>
          <a:off x="1331212" y="971550"/>
          <a:ext cx="6807262" cy="4315160"/>
        </p:xfrm>
        <a:graphic>
          <a:graphicData uri="http://schemas.openxmlformats.org/presentationml/2006/ole">
            <mc:AlternateContent xmlns:mc="http://schemas.openxmlformats.org/markup-compatibility/2006">
              <mc:Choice xmlns:v="urn:schemas-microsoft-com:vml" Requires="v">
                <p:oleObj spid="_x0000_s3095" name="Document" r:id="rId4" imgW="3657600" imgH="2578100" progId="Word.Document.12">
                  <p:link updateAutomatic="1"/>
                </p:oleObj>
              </mc:Choice>
              <mc:Fallback>
                <p:oleObj name="Document" r:id="rId4" imgW="3657600" imgH="25781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212" y="971550"/>
                        <a:ext cx="6807262" cy="4315160"/>
                      </a:xfrm>
                      <a:prstGeom prst="rect">
                        <a:avLst/>
                      </a:prstGeom>
                      <a:noFill/>
                      <a:ln>
                        <a:noFill/>
                      </a:ln>
                      <a:extLst/>
                    </p:spPr>
                  </p:pic>
                </p:oleObj>
              </mc:Fallback>
            </mc:AlternateContent>
          </a:graphicData>
        </a:graphic>
      </p:graphicFrame>
      <p:sp>
        <p:nvSpPr>
          <p:cNvPr id="3" name="Date Placeholder 2"/>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3155585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Analytical CRM</a:t>
            </a:r>
          </a:p>
        </p:txBody>
      </p:sp>
      <p:sp>
        <p:nvSpPr>
          <p:cNvPr id="2" name="Content Placeholder 1"/>
          <p:cNvSpPr>
            <a:spLocks noGrp="1"/>
          </p:cNvSpPr>
          <p:nvPr>
            <p:ph idx="1"/>
          </p:nvPr>
        </p:nvSpPr>
        <p:spPr/>
        <p:txBody>
          <a:bodyPr/>
          <a:lstStyle/>
          <a:p>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100</a:t>
            </a:fld>
            <a:endParaRPr lang="en-US"/>
          </a:p>
        </p:txBody>
      </p:sp>
      <p:graphicFrame>
        <p:nvGraphicFramePr>
          <p:cNvPr id="60418" name="Object 2"/>
          <p:cNvGraphicFramePr>
            <a:graphicFrameLocks noChangeAspect="1"/>
          </p:cNvGraphicFramePr>
          <p:nvPr>
            <p:extLst>
              <p:ext uri="{D42A27DB-BD31-4B8C-83A1-F6EECF244321}">
                <p14:modId xmlns:p14="http://schemas.microsoft.com/office/powerpoint/2010/main" val="547123833"/>
              </p:ext>
            </p:extLst>
          </p:nvPr>
        </p:nvGraphicFramePr>
        <p:xfrm>
          <a:off x="1374913" y="1171575"/>
          <a:ext cx="6405217" cy="3040577"/>
        </p:xfrm>
        <a:graphic>
          <a:graphicData uri="http://schemas.openxmlformats.org/presentationml/2006/ole">
            <mc:AlternateContent xmlns:mc="http://schemas.openxmlformats.org/markup-compatibility/2006">
              <mc:Choice xmlns:v="urn:schemas-microsoft-com:vml" Requires="v">
                <p:oleObj spid="_x0000_s4119" name="Document" r:id="rId4" imgW="3657600" imgH="1866900" progId="Word.Document.12">
                  <p:link updateAutomatic="1"/>
                </p:oleObj>
              </mc:Choice>
              <mc:Fallback>
                <p:oleObj name="Document" r:id="rId4" imgW="3657600" imgH="18669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4913" y="1171575"/>
                        <a:ext cx="6405217" cy="3040577"/>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977144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Applications of CRM analysis</a:t>
            </a:r>
          </a:p>
        </p:txBody>
      </p:sp>
      <p:sp>
        <p:nvSpPr>
          <p:cNvPr id="8" name="Content Placeholder 7"/>
          <p:cNvSpPr>
            <a:spLocks noGrp="1"/>
          </p:cNvSpPr>
          <p:nvPr>
            <p:ph idx="1"/>
          </p:nvPr>
        </p:nvSpPr>
        <p:spPr/>
        <p:txBody>
          <a:bodyPr>
            <a:normAutofit lnSpcReduction="10000"/>
          </a:bodyPr>
          <a:lstStyle/>
          <a:p>
            <a:pPr marL="514350" indent="-514350"/>
            <a:r>
              <a:rPr lang="en-US" sz="2880" dirty="0" smtClean="0"/>
              <a:t>Contact optimization</a:t>
            </a:r>
          </a:p>
          <a:p>
            <a:pPr marL="457200" indent="-457200"/>
            <a:r>
              <a:rPr lang="en-US" sz="2880" dirty="0" smtClean="0"/>
              <a:t>Evaluating and improving </a:t>
            </a:r>
            <a:br>
              <a:rPr lang="en-US" sz="2880" dirty="0" smtClean="0"/>
            </a:br>
            <a:r>
              <a:rPr lang="en-US" sz="2880" dirty="0" smtClean="0"/>
              <a:t>customer satisfaction</a:t>
            </a:r>
          </a:p>
          <a:p>
            <a:pPr marL="457200" indent="-457200"/>
            <a:r>
              <a:rPr lang="en-US" sz="2880" dirty="0" smtClean="0"/>
              <a:t>Optimizing sales coverage</a:t>
            </a:r>
          </a:p>
          <a:p>
            <a:pPr marL="457200" indent="-457200"/>
            <a:r>
              <a:rPr lang="en-US" sz="2880" dirty="0" smtClean="0"/>
              <a:t>Fraud detection</a:t>
            </a:r>
          </a:p>
          <a:p>
            <a:pPr marL="457200" indent="-457200"/>
            <a:r>
              <a:rPr lang="en-US" sz="2880" dirty="0" smtClean="0"/>
              <a:t>Financial forecasts</a:t>
            </a:r>
          </a:p>
          <a:p>
            <a:pPr marL="457200" indent="-457200"/>
            <a:r>
              <a:rPr lang="en-US" sz="2880" dirty="0" smtClean="0"/>
              <a:t>Price optimization</a:t>
            </a:r>
          </a:p>
          <a:p>
            <a:pPr marL="514350" indent="-514350"/>
            <a:endParaRPr lang="en-US" dirty="0" smtClean="0"/>
          </a:p>
          <a:p>
            <a:pPr marL="514350" indent="-514350">
              <a:buNone/>
            </a:pPr>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101</a:t>
            </a:fld>
            <a:endParaRPr lang="en-US"/>
          </a:p>
        </p:txBody>
      </p:sp>
      <p:sp>
        <p:nvSpPr>
          <p:cNvPr id="9" name="Content Placeholder 7"/>
          <p:cNvSpPr>
            <a:spLocks noGrp="1"/>
          </p:cNvSpPr>
          <p:nvPr>
            <p:ph sz="half" idx="4294967295"/>
          </p:nvPr>
        </p:nvSpPr>
        <p:spPr>
          <a:xfrm>
            <a:off x="5392738" y="1200150"/>
            <a:ext cx="3751262" cy="3429000"/>
          </a:xfrm>
        </p:spPr>
        <p:txBody>
          <a:bodyPr>
            <a:normAutofit fontScale="92500"/>
          </a:bodyPr>
          <a:lstStyle/>
          <a:p>
            <a:pPr marL="457200" indent="-457200"/>
            <a:r>
              <a:rPr lang="en-US" sz="2880" dirty="0" smtClean="0"/>
              <a:t>Product development</a:t>
            </a:r>
          </a:p>
          <a:p>
            <a:pPr marL="457200" indent="-457200"/>
            <a:r>
              <a:rPr lang="en-US" sz="2880" dirty="0" smtClean="0"/>
              <a:t>Program evaluation</a:t>
            </a:r>
          </a:p>
          <a:p>
            <a:pPr marL="457200" indent="-457200"/>
            <a:r>
              <a:rPr lang="en-US" sz="2880" dirty="0" smtClean="0"/>
              <a:t>Risk assessment and management</a:t>
            </a:r>
          </a:p>
          <a:p>
            <a:pPr marL="457200" indent="-457200"/>
            <a:r>
              <a:rPr lang="en-US" sz="2880" dirty="0" smtClean="0"/>
              <a:t>Strategic Marketing</a:t>
            </a:r>
          </a:p>
          <a:p>
            <a:pPr marL="457200" indent="-457200"/>
            <a:r>
              <a:rPr lang="en-US" sz="2880" dirty="0" smtClean="0"/>
              <a:t>Operational marketing </a:t>
            </a:r>
          </a:p>
          <a:p>
            <a:pPr marL="514350" indent="-514350"/>
            <a:endParaRPr lang="en-US" dirty="0" smtClean="0"/>
          </a:p>
          <a:p>
            <a:pPr marL="514350" indent="-514350">
              <a:buNone/>
            </a:pPr>
            <a:endParaRPr lang="en-US" sz="2800" dirty="0" smtClean="0"/>
          </a:p>
          <a:p>
            <a:pPr marL="514350" indent="-514350"/>
            <a:endParaRPr lang="en-US" sz="2800" dirty="0" smtClean="0"/>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2223609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sz="3600" dirty="0" smtClean="0">
                <a:solidFill>
                  <a:srgbClr val="404040"/>
                </a:solidFill>
              </a:rPr>
              <a:t>Operational CRM and Analytical CRM</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102</a:t>
            </a:fld>
            <a:endParaRPr lang="en-US"/>
          </a:p>
        </p:txBody>
      </p:sp>
      <p:graphicFrame>
        <p:nvGraphicFramePr>
          <p:cNvPr id="66562" name="Object 2"/>
          <p:cNvGraphicFramePr>
            <a:graphicFrameLocks noChangeAspect="1"/>
          </p:cNvGraphicFramePr>
          <p:nvPr>
            <p:extLst>
              <p:ext uri="{D42A27DB-BD31-4B8C-83A1-F6EECF244321}">
                <p14:modId xmlns:p14="http://schemas.microsoft.com/office/powerpoint/2010/main" val="4150251425"/>
              </p:ext>
            </p:extLst>
          </p:nvPr>
        </p:nvGraphicFramePr>
        <p:xfrm>
          <a:off x="297576" y="1052610"/>
          <a:ext cx="8565149" cy="3733468"/>
        </p:xfrm>
        <a:graphic>
          <a:graphicData uri="http://schemas.openxmlformats.org/presentationml/2006/ole">
            <mc:AlternateContent xmlns:mc="http://schemas.openxmlformats.org/markup-compatibility/2006">
              <mc:Choice xmlns:v="urn:schemas-microsoft-com:vml" Requires="v">
                <p:oleObj spid="_x0000_s5143" name="Document" r:id="rId4" imgW="5626100" imgH="2730500" progId="Word.Document.12">
                  <p:link updateAutomatic="1"/>
                </p:oleObj>
              </mc:Choice>
              <mc:Fallback>
                <p:oleObj name="Document" r:id="rId4" imgW="5626100" imgH="27305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576" y="1052610"/>
                        <a:ext cx="8565149" cy="3733468"/>
                      </a:xfrm>
                      <a:prstGeom prst="rect">
                        <a:avLst/>
                      </a:prstGeom>
                      <a:noFill/>
                      <a:ln>
                        <a:noFill/>
                      </a:ln>
                      <a:extLst/>
                    </p:spPr>
                  </p:pic>
                </p:oleObj>
              </mc:Fallback>
            </mc:AlternateContent>
          </a:graphicData>
        </a:graphic>
      </p:graphicFrame>
      <p:sp>
        <p:nvSpPr>
          <p:cNvPr id="3" name="Date Placeholder 2"/>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2336938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Collaborative CRM</a:t>
            </a:r>
          </a:p>
        </p:txBody>
      </p:sp>
      <p:sp>
        <p:nvSpPr>
          <p:cNvPr id="8" name="Content Placeholder 7"/>
          <p:cNvSpPr>
            <a:spLocks noGrp="1"/>
          </p:cNvSpPr>
          <p:nvPr>
            <p:ph idx="1"/>
          </p:nvPr>
        </p:nvSpPr>
        <p:spPr/>
        <p:txBody>
          <a:bodyPr>
            <a:normAutofit/>
          </a:bodyPr>
          <a:lstStyle/>
          <a:p>
            <a:pPr marL="514350" indent="-514350"/>
            <a:r>
              <a:rPr lang="en-US" sz="2800" dirty="0" smtClean="0"/>
              <a:t>Customer engagement</a:t>
            </a:r>
          </a:p>
          <a:p>
            <a:pPr marL="514350" indent="-514350"/>
            <a:r>
              <a:rPr lang="en-US" sz="2800" dirty="0" smtClean="0"/>
              <a:t>Employee relationship management</a:t>
            </a:r>
          </a:p>
          <a:p>
            <a:pPr marL="514350" indent="-514350"/>
            <a:r>
              <a:rPr lang="en-US" sz="2800" dirty="0" smtClean="0"/>
              <a:t>Partnership relationship management</a:t>
            </a:r>
          </a:p>
          <a:p>
            <a:pPr marL="514350" indent="-514350"/>
            <a:r>
              <a:rPr lang="en-US" sz="2800" dirty="0" smtClean="0"/>
              <a:t>Extensive use of technology for customer profiling and analysis</a:t>
            </a:r>
          </a:p>
          <a:p>
            <a:pPr marL="514350" indent="-514350"/>
            <a:endParaRPr lang="en-US" sz="2800" dirty="0" smtClean="0"/>
          </a:p>
          <a:p>
            <a:pPr marL="514350" indent="-514350">
              <a:buNone/>
            </a:pPr>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103</a:t>
            </a:fld>
            <a:endParaRPr lang="en-US"/>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2751995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Business value of CRM Systems</a:t>
            </a:r>
          </a:p>
        </p:txBody>
      </p:sp>
      <p:sp>
        <p:nvSpPr>
          <p:cNvPr id="8" name="Content Placeholder 7"/>
          <p:cNvSpPr>
            <a:spLocks noGrp="1"/>
          </p:cNvSpPr>
          <p:nvPr>
            <p:ph idx="1"/>
          </p:nvPr>
        </p:nvSpPr>
        <p:spPr/>
        <p:txBody>
          <a:bodyPr>
            <a:noAutofit/>
          </a:bodyPr>
          <a:lstStyle/>
          <a:p>
            <a:pPr lvl="0"/>
            <a:r>
              <a:rPr lang="en-US" sz="2000" dirty="0" smtClean="0"/>
              <a:t>Increased customer satisfaction</a:t>
            </a:r>
          </a:p>
          <a:p>
            <a:pPr lvl="0"/>
            <a:r>
              <a:rPr lang="en-US" sz="2000" dirty="0" smtClean="0"/>
              <a:t>Reduced direct marketing costs</a:t>
            </a:r>
          </a:p>
          <a:p>
            <a:pPr lvl="0"/>
            <a:r>
              <a:rPr lang="en-US" sz="2000" dirty="0" smtClean="0"/>
              <a:t>More effective marketing </a:t>
            </a:r>
            <a:br>
              <a:rPr lang="en-US" sz="2000" dirty="0" smtClean="0"/>
            </a:br>
            <a:r>
              <a:rPr lang="en-US" sz="1200" dirty="0" smtClean="0"/>
              <a:t>through better profiling and targeting (customer segmentation, analysis)</a:t>
            </a:r>
          </a:p>
          <a:p>
            <a:pPr lvl="0"/>
            <a:r>
              <a:rPr lang="en-US" sz="2000" dirty="0" smtClean="0"/>
              <a:t>Lower costs for customer acquisition and </a:t>
            </a:r>
            <a:br>
              <a:rPr lang="en-US" sz="2000" dirty="0" smtClean="0"/>
            </a:br>
            <a:r>
              <a:rPr lang="en-US" sz="2000" dirty="0" smtClean="0"/>
              <a:t>retention</a:t>
            </a:r>
          </a:p>
          <a:p>
            <a:pPr lvl="0"/>
            <a:r>
              <a:rPr lang="en-US" sz="2000" dirty="0" smtClean="0"/>
              <a:t>Increased sales revenue </a:t>
            </a:r>
            <a:r>
              <a:rPr lang="en-US" sz="1200" dirty="0" smtClean="0"/>
              <a:t>by identification of the most </a:t>
            </a:r>
            <a:br>
              <a:rPr lang="en-US" sz="1200" dirty="0" smtClean="0"/>
            </a:br>
            <a:r>
              <a:rPr lang="en-US" sz="1200" dirty="0" smtClean="0"/>
              <a:t>profitable customers and segments for focused marketing, </a:t>
            </a:r>
            <a:br>
              <a:rPr lang="en-US" sz="1200" dirty="0" smtClean="0"/>
            </a:br>
            <a:r>
              <a:rPr lang="en-US" sz="1200" dirty="0" smtClean="0"/>
              <a:t>cross-selling, and up-selling.</a:t>
            </a:r>
          </a:p>
          <a:p>
            <a:pPr lvl="0"/>
            <a:r>
              <a:rPr lang="en-US" sz="2000" dirty="0" smtClean="0"/>
              <a:t>Reduced churn rates</a:t>
            </a:r>
          </a:p>
          <a:p>
            <a:pPr marL="514350" indent="-514350">
              <a:buNone/>
            </a:pPr>
            <a:endParaRPr lang="en-US" sz="2000" dirty="0" smtClean="0"/>
          </a:p>
          <a:p>
            <a:pPr marL="514350" indent="-514350"/>
            <a:endParaRPr lang="en-US" sz="20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104</a:t>
            </a:fld>
            <a:endParaRPr lang="en-US"/>
          </a:p>
        </p:txBody>
      </p:sp>
      <p:sp>
        <p:nvSpPr>
          <p:cNvPr id="9" name="Content Placeholder 7"/>
          <p:cNvSpPr>
            <a:spLocks noGrp="1"/>
          </p:cNvSpPr>
          <p:nvPr>
            <p:ph sz="half" idx="4294967295"/>
          </p:nvPr>
        </p:nvSpPr>
        <p:spPr>
          <a:xfrm>
            <a:off x="5391150" y="1200150"/>
            <a:ext cx="3752850" cy="3429000"/>
          </a:xfrm>
        </p:spPr>
        <p:txBody>
          <a:bodyPr>
            <a:normAutofit fontScale="77500" lnSpcReduction="20000"/>
          </a:bodyPr>
          <a:lstStyle/>
          <a:p>
            <a:r>
              <a:rPr lang="en-US" sz="2800" dirty="0" smtClean="0"/>
              <a:t>Streamlined sales and marketing processes</a:t>
            </a:r>
          </a:p>
          <a:p>
            <a:pPr lvl="0"/>
            <a:r>
              <a:rPr lang="en-US" sz="2800" dirty="0" smtClean="0"/>
              <a:t>Higher sales productivity</a:t>
            </a:r>
          </a:p>
          <a:p>
            <a:r>
              <a:rPr lang="en-US" sz="2800" dirty="0" smtClean="0"/>
              <a:t>Added cross-selling and up-selling</a:t>
            </a:r>
          </a:p>
          <a:p>
            <a:r>
              <a:rPr lang="en-US" sz="2800" dirty="0" smtClean="0"/>
              <a:t>Increased call center efficiency</a:t>
            </a:r>
          </a:p>
          <a:p>
            <a:r>
              <a:rPr lang="en-US" sz="2800" dirty="0" smtClean="0"/>
              <a:t>Increased market share</a:t>
            </a:r>
          </a:p>
          <a:p>
            <a:r>
              <a:rPr lang="en-US" sz="2800" dirty="0" smtClean="0"/>
              <a:t>Higher overall profitability</a:t>
            </a:r>
          </a:p>
          <a:p>
            <a:r>
              <a:rPr lang="en-US" sz="2800" dirty="0" smtClean="0"/>
              <a:t>Marginal costing</a:t>
            </a:r>
          </a:p>
          <a:p>
            <a:pPr marL="514350" indent="-514350"/>
            <a:endParaRPr lang="en-US" sz="2800" dirty="0" smtClean="0"/>
          </a:p>
          <a:p>
            <a:pPr marL="514350" indent="-514350">
              <a:buNone/>
            </a:pPr>
            <a:endParaRPr lang="en-US" sz="2800" dirty="0" smtClean="0"/>
          </a:p>
          <a:p>
            <a:pPr marL="514350" indent="-514350"/>
            <a:endParaRPr lang="en-US" sz="2800" dirty="0" smtClean="0"/>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3524910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Autofit/>
          </a:bodyPr>
          <a:lstStyle/>
          <a:p>
            <a:pPr eaLnBrk="1" hangingPunct="1">
              <a:defRPr/>
            </a:pPr>
            <a:r>
              <a:rPr lang="en-US" sz="3200" dirty="0" smtClean="0">
                <a:solidFill>
                  <a:srgbClr val="404040"/>
                </a:solidFill>
              </a:rPr>
              <a:t>Performance measure of CRM Systems</a:t>
            </a:r>
          </a:p>
        </p:txBody>
      </p:sp>
      <p:sp>
        <p:nvSpPr>
          <p:cNvPr id="8" name="Content Placeholder 7"/>
          <p:cNvSpPr>
            <a:spLocks noGrp="1"/>
          </p:cNvSpPr>
          <p:nvPr>
            <p:ph idx="1"/>
          </p:nvPr>
        </p:nvSpPr>
        <p:spPr/>
        <p:txBody>
          <a:bodyPr>
            <a:normAutofit/>
          </a:bodyPr>
          <a:lstStyle/>
          <a:p>
            <a:pPr marL="514350" indent="-514350"/>
            <a:r>
              <a:rPr lang="en-US" sz="2800" dirty="0" smtClean="0"/>
              <a:t>ROI</a:t>
            </a:r>
          </a:p>
          <a:p>
            <a:pPr marL="514350" indent="-514350"/>
            <a:r>
              <a:rPr lang="en-US" sz="2800" dirty="0" smtClean="0"/>
              <a:t>Cost per lead, cost per sale</a:t>
            </a:r>
          </a:p>
          <a:p>
            <a:pPr marL="514350" indent="-514350"/>
            <a:r>
              <a:rPr lang="en-US" sz="2800" dirty="0" smtClean="0"/>
              <a:t>No. of repeat customers</a:t>
            </a:r>
          </a:p>
          <a:p>
            <a:pPr marL="514350" indent="-514350"/>
            <a:r>
              <a:rPr lang="en-US" sz="2800" dirty="0" smtClean="0"/>
              <a:t>Reduction of churn rate</a:t>
            </a:r>
          </a:p>
          <a:p>
            <a:pPr marL="514350" indent="-514350"/>
            <a:r>
              <a:rPr lang="en-US" sz="2800" dirty="0" smtClean="0"/>
              <a:t>CLTV – cost of promotional marketing</a:t>
            </a:r>
          </a:p>
          <a:p>
            <a:pPr lvl="0"/>
            <a:endParaRPr lang="en-US" sz="2800" dirty="0" smtClean="0"/>
          </a:p>
          <a:p>
            <a:pPr marL="514350" indent="-514350">
              <a:buNone/>
            </a:pPr>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105</a:t>
            </a:fld>
            <a:endParaRPr lang="en-US"/>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1084555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sz="3600" dirty="0" smtClean="0">
                <a:solidFill>
                  <a:srgbClr val="404040"/>
                </a:solidFill>
              </a:rPr>
              <a:t>CRM Systems – tools and software</a:t>
            </a:r>
          </a:p>
        </p:txBody>
      </p:sp>
      <p:sp>
        <p:nvSpPr>
          <p:cNvPr id="8" name="Content Placeholder 7"/>
          <p:cNvSpPr>
            <a:spLocks noGrp="1"/>
          </p:cNvSpPr>
          <p:nvPr>
            <p:ph idx="1"/>
          </p:nvPr>
        </p:nvSpPr>
        <p:spPr/>
        <p:txBody>
          <a:bodyPr>
            <a:normAutofit/>
          </a:bodyPr>
          <a:lstStyle/>
          <a:p>
            <a:pPr marL="514350" indent="-514350"/>
            <a:r>
              <a:rPr lang="en-US" sz="2800" dirty="0" smtClean="0"/>
              <a:t>Point of Sale (POS), Barcode scanner, RFID tags</a:t>
            </a:r>
          </a:p>
          <a:p>
            <a:pPr marL="514350" indent="-514350"/>
            <a:r>
              <a:rPr lang="en-US" sz="2800" dirty="0" smtClean="0"/>
              <a:t>Inventory management system, CRM software, </a:t>
            </a:r>
            <a:r>
              <a:rPr lang="en-US" sz="2800" dirty="0" err="1" smtClean="0"/>
              <a:t>e</a:t>
            </a:r>
            <a:r>
              <a:rPr lang="en-US" sz="2800" dirty="0" smtClean="0"/>
              <a:t>-Commerce website, Sales Intelligence, Market Basket Analysis, Association </a:t>
            </a:r>
          </a:p>
          <a:p>
            <a:pPr lvl="0">
              <a:buNone/>
            </a:pPr>
            <a:endParaRPr lang="en-US" sz="2800" dirty="0" smtClean="0"/>
          </a:p>
          <a:p>
            <a:pPr marL="514350" indent="-514350">
              <a:buNone/>
            </a:pPr>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106</a:t>
            </a:fld>
            <a:endParaRPr lang="en-US"/>
          </a:p>
        </p:txBody>
      </p:sp>
      <p:pic>
        <p:nvPicPr>
          <p:cNvPr id="9" name="Picture 8" descr="200px-Oracle_logo.png"/>
          <p:cNvPicPr>
            <a:picLocks noChangeAspect="1"/>
          </p:cNvPicPr>
          <p:nvPr/>
        </p:nvPicPr>
        <p:blipFill>
          <a:blip r:embed="rId3"/>
          <a:stretch>
            <a:fillRect/>
          </a:stretch>
        </p:blipFill>
        <p:spPr>
          <a:xfrm>
            <a:off x="812800" y="3314700"/>
            <a:ext cx="2540000" cy="266700"/>
          </a:xfrm>
          <a:prstGeom prst="rect">
            <a:avLst/>
          </a:prstGeom>
        </p:spPr>
      </p:pic>
      <p:pic>
        <p:nvPicPr>
          <p:cNvPr id="10" name="Picture 9" descr="250px-Dox_logo1.jpg"/>
          <p:cNvPicPr>
            <a:picLocks noChangeAspect="1"/>
          </p:cNvPicPr>
          <p:nvPr/>
        </p:nvPicPr>
        <p:blipFill>
          <a:blip r:embed="rId4"/>
          <a:stretch>
            <a:fillRect/>
          </a:stretch>
        </p:blipFill>
        <p:spPr>
          <a:xfrm>
            <a:off x="3810000" y="3200400"/>
            <a:ext cx="2381250" cy="514350"/>
          </a:xfrm>
          <a:prstGeom prst="rect">
            <a:avLst/>
          </a:prstGeom>
        </p:spPr>
      </p:pic>
      <p:pic>
        <p:nvPicPr>
          <p:cNvPr id="11" name="Picture 10" descr="250px-SAP_logo.png"/>
          <p:cNvPicPr>
            <a:picLocks noChangeAspect="1"/>
          </p:cNvPicPr>
          <p:nvPr/>
        </p:nvPicPr>
        <p:blipFill>
          <a:blip r:embed="rId5"/>
          <a:stretch>
            <a:fillRect/>
          </a:stretch>
        </p:blipFill>
        <p:spPr>
          <a:xfrm>
            <a:off x="914400" y="3829050"/>
            <a:ext cx="1382662" cy="514350"/>
          </a:xfrm>
          <a:prstGeom prst="rect">
            <a:avLst/>
          </a:prstGeom>
        </p:spPr>
      </p:pic>
      <p:pic>
        <p:nvPicPr>
          <p:cNvPr id="12" name="Picture 11" descr="Picture 2.png"/>
          <p:cNvPicPr>
            <a:picLocks noChangeAspect="1"/>
          </p:cNvPicPr>
          <p:nvPr/>
        </p:nvPicPr>
        <p:blipFill>
          <a:blip r:embed="rId6"/>
          <a:stretch>
            <a:fillRect/>
          </a:stretch>
        </p:blipFill>
        <p:spPr>
          <a:xfrm>
            <a:off x="2706471" y="3829051"/>
            <a:ext cx="3846729" cy="671414"/>
          </a:xfrm>
          <a:prstGeom prst="rect">
            <a:avLst/>
          </a:prstGeom>
        </p:spPr>
      </p:pic>
      <p:pic>
        <p:nvPicPr>
          <p:cNvPr id="13" name="Picture 12" descr="Salesforce_logo.png"/>
          <p:cNvPicPr>
            <a:picLocks noChangeAspect="1"/>
          </p:cNvPicPr>
          <p:nvPr/>
        </p:nvPicPr>
        <p:blipFill>
          <a:blip r:embed="rId7"/>
          <a:stretch>
            <a:fillRect/>
          </a:stretch>
        </p:blipFill>
        <p:spPr>
          <a:xfrm>
            <a:off x="6663690" y="3905771"/>
            <a:ext cx="2266950" cy="594693"/>
          </a:xfrm>
          <a:prstGeom prst="rect">
            <a:avLst/>
          </a:prstGeom>
        </p:spPr>
      </p:pic>
      <p:pic>
        <p:nvPicPr>
          <p:cNvPr id="14" name="Picture 13" descr="vtiger.gif"/>
          <p:cNvPicPr>
            <a:picLocks noChangeAspect="1"/>
          </p:cNvPicPr>
          <p:nvPr/>
        </p:nvPicPr>
        <p:blipFill>
          <a:blip r:embed="rId8"/>
          <a:stretch>
            <a:fillRect/>
          </a:stretch>
        </p:blipFill>
        <p:spPr>
          <a:xfrm>
            <a:off x="6997700" y="2838450"/>
            <a:ext cx="1689100" cy="876300"/>
          </a:xfrm>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2894266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2114550"/>
            <a:ext cx="7942730" cy="665226"/>
          </a:xfrm>
        </p:spPr>
        <p:txBody>
          <a:bodyPr>
            <a:normAutofit fontScale="90000"/>
          </a:bodyPr>
          <a:lstStyle/>
          <a:p>
            <a:pPr algn="ctr" eaLnBrk="1" hangingPunct="1">
              <a:defRPr/>
            </a:pPr>
            <a:r>
              <a:rPr lang="en-US" u="sng" dirty="0" smtClean="0">
                <a:solidFill>
                  <a:srgbClr val="000000"/>
                </a:solidFill>
              </a:rPr>
              <a:t>DISCUSSION:</a:t>
            </a:r>
            <a:br>
              <a:rPr lang="en-US" u="sng" dirty="0" smtClean="0">
                <a:solidFill>
                  <a:srgbClr val="000000"/>
                </a:solidFill>
              </a:rPr>
            </a:br>
            <a:r>
              <a:rPr lang="en-US" dirty="0" smtClean="0">
                <a:solidFill>
                  <a:srgbClr val="000000"/>
                </a:solidFill>
              </a:rPr>
              <a:t>WHAT VALUE AUTOMATED CHAT BOTS CAN PROVIDE TO CUSTOMERS ONLINE?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107</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448731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2114550"/>
            <a:ext cx="7942730" cy="665226"/>
          </a:xfrm>
        </p:spPr>
        <p:txBody>
          <a:bodyPr>
            <a:normAutofit fontScale="90000"/>
          </a:bodyPr>
          <a:lstStyle/>
          <a:p>
            <a:pPr algn="ctr" eaLnBrk="1" hangingPunct="1">
              <a:defRPr/>
            </a:pPr>
            <a:r>
              <a:rPr lang="en-US" dirty="0" smtClean="0">
                <a:solidFill>
                  <a:srgbClr val="000000"/>
                </a:solidFill>
              </a:rPr>
              <a:t>Internet-based business sector (e-Commerce)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108</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2079666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69" y="168089"/>
            <a:ext cx="8152795" cy="665226"/>
          </a:xfrm>
        </p:spPr>
        <p:txBody>
          <a:bodyPr>
            <a:normAutofit/>
          </a:bodyPr>
          <a:lstStyle/>
          <a:p>
            <a:pPr eaLnBrk="1" hangingPunct="1">
              <a:defRPr/>
            </a:pPr>
            <a:r>
              <a:rPr lang="en-US" sz="3600" dirty="0" smtClean="0">
                <a:solidFill>
                  <a:srgbClr val="404040"/>
                </a:solidFill>
              </a:rPr>
              <a:t>Management Information System</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0"/>
            <a:ext cx="7942730" cy="3567113"/>
          </a:xfrm>
        </p:spPr>
        <p:txBody>
          <a:bodyPr>
            <a:noAutofit/>
          </a:bodyPr>
          <a:lstStyle/>
          <a:p>
            <a:pPr lvl="0">
              <a:buNone/>
            </a:pPr>
            <a:r>
              <a:rPr lang="en-US" sz="2800" dirty="0" smtClean="0"/>
              <a:t>Serve management level; provide reports and access to company data</a:t>
            </a:r>
          </a:p>
          <a:p>
            <a:pPr marL="514350" indent="-514350"/>
            <a:r>
              <a:rPr lang="en-US" sz="2800" b="1" dirty="0" smtClean="0"/>
              <a:t>Input</a:t>
            </a:r>
            <a:r>
              <a:rPr lang="en-US" sz="2800" dirty="0" smtClean="0"/>
              <a:t>: </a:t>
            </a:r>
            <a:r>
              <a:rPr lang="en-US" sz="2400" dirty="0" smtClean="0">
                <a:latin typeface="Helvetica Neue"/>
                <a:cs typeface="Helvetica Neue"/>
              </a:rPr>
              <a:t>Summary transaction data, high-volume data, simple models</a:t>
            </a:r>
          </a:p>
          <a:p>
            <a:pPr marL="514350" indent="-514350"/>
            <a:r>
              <a:rPr lang="en-US" sz="2800" b="1" dirty="0" smtClean="0"/>
              <a:t>Processing</a:t>
            </a:r>
            <a:r>
              <a:rPr lang="en-US" sz="2800" dirty="0" smtClean="0"/>
              <a:t>: </a:t>
            </a:r>
            <a:r>
              <a:rPr lang="en-US" sz="2400" dirty="0">
                <a:latin typeface="Helvetica Neue"/>
                <a:cs typeface="Helvetica Neue"/>
              </a:rPr>
              <a:t>Routine reports, simple models, low-level analysis</a:t>
            </a:r>
          </a:p>
          <a:p>
            <a:pPr marL="514350" indent="-514350"/>
            <a:r>
              <a:rPr lang="en-US" sz="2800" b="1" dirty="0" smtClean="0"/>
              <a:t>Output</a:t>
            </a:r>
            <a:r>
              <a:rPr lang="en-US" sz="2800" dirty="0" smtClean="0"/>
              <a:t>: </a:t>
            </a:r>
            <a:r>
              <a:rPr lang="en-US" sz="2400" dirty="0">
                <a:latin typeface="Helvetica Neue"/>
                <a:cs typeface="Helvetica Neue"/>
              </a:rPr>
              <a:t>Summary and exception reports</a:t>
            </a:r>
          </a:p>
          <a:p>
            <a:pPr marL="514350" indent="-514350"/>
            <a:r>
              <a:rPr lang="en-US" sz="2800" b="1" dirty="0" smtClean="0"/>
              <a:t>Users</a:t>
            </a:r>
            <a:r>
              <a:rPr lang="en-US" sz="2800" dirty="0" smtClean="0"/>
              <a:t>: </a:t>
            </a:r>
            <a:r>
              <a:rPr lang="en-US" sz="2400" dirty="0">
                <a:latin typeface="Helvetica Neue"/>
                <a:cs typeface="Helvetica Neue"/>
              </a:rPr>
              <a:t>Middle managers </a:t>
            </a:r>
          </a:p>
        </p:txBody>
      </p:sp>
      <p:sp>
        <p:nvSpPr>
          <p:cNvPr id="2" name="Slide Number Placeholder 1"/>
          <p:cNvSpPr>
            <a:spLocks noGrp="1"/>
          </p:cNvSpPr>
          <p:nvPr>
            <p:ph type="sldNum" sz="quarter" idx="12"/>
          </p:nvPr>
        </p:nvSpPr>
        <p:spPr/>
        <p:txBody>
          <a:bodyPr/>
          <a:lstStyle/>
          <a:p>
            <a:fld id="{70915109-DA69-6E47-8559-61ECB78F5B26}" type="slidenum">
              <a:rPr lang="en-US" smtClean="0"/>
              <a:t>10</a:t>
            </a:fld>
            <a:endParaRPr lang="en-US"/>
          </a:p>
        </p:txBody>
      </p:sp>
    </p:spTree>
    <p:extLst>
      <p:ext uri="{BB962C8B-B14F-4D97-AF65-F5344CB8AC3E}">
        <p14:creationId xmlns:p14="http://schemas.microsoft.com/office/powerpoint/2010/main" val="1166356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109</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0"/>
            <a:ext cx="7942730" cy="3795712"/>
          </a:xfrm>
        </p:spPr>
        <p:txBody>
          <a:bodyPr>
            <a:noAutofit/>
          </a:bodyPr>
          <a:lstStyle/>
          <a:p>
            <a:pPr>
              <a:buNone/>
            </a:pPr>
            <a:r>
              <a:rPr lang="en-US" sz="2400" b="1" dirty="0" smtClean="0"/>
              <a:t>The Internet</a:t>
            </a:r>
            <a:endParaRPr lang="en-US" sz="2400" dirty="0" smtClean="0"/>
          </a:p>
          <a:p>
            <a:pPr marL="457200" indent="-457200"/>
            <a:r>
              <a:rPr lang="en-US" sz="2400" dirty="0" smtClean="0"/>
              <a:t>Rapidly becoming infrastructure of choice</a:t>
            </a:r>
          </a:p>
          <a:p>
            <a:pPr marL="457200" indent="-457200"/>
            <a:r>
              <a:rPr lang="en-US" sz="2400" dirty="0" smtClean="0"/>
              <a:t>Universal, easy-to-use set of technologies and standards</a:t>
            </a:r>
          </a:p>
          <a:p>
            <a:pPr marL="457200" indent="-457200"/>
            <a:r>
              <a:rPr lang="en-US" sz="2400" dirty="0" smtClean="0"/>
              <a:t>Web sites available 24/7</a:t>
            </a:r>
          </a:p>
          <a:p>
            <a:pPr marL="457200" indent="-457200"/>
            <a:r>
              <a:rPr lang="en-US" sz="2400" dirty="0" smtClean="0"/>
              <a:t>Extended distribution channels</a:t>
            </a:r>
          </a:p>
          <a:p>
            <a:pPr marL="457200" indent="-457200"/>
            <a:r>
              <a:rPr lang="en-US" sz="2400" dirty="0" smtClean="0"/>
              <a:t>Reduced transaction costs</a:t>
            </a:r>
          </a:p>
          <a:p>
            <a:pPr marL="457200" indent="-457200"/>
            <a:r>
              <a:rPr lang="en-US" sz="2400" dirty="0" smtClean="0"/>
              <a:t>Reduced network and coordination costs</a:t>
            </a:r>
            <a:endParaRPr lang="en-US" sz="2400" dirty="0"/>
          </a:p>
        </p:txBody>
      </p:sp>
    </p:spTree>
    <p:extLst>
      <p:ext uri="{BB962C8B-B14F-4D97-AF65-F5344CB8AC3E}">
        <p14:creationId xmlns:p14="http://schemas.microsoft.com/office/powerpoint/2010/main" val="334849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110</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0"/>
            <a:ext cx="7942730" cy="3795712"/>
          </a:xfrm>
        </p:spPr>
        <p:txBody>
          <a:bodyPr>
            <a:noAutofit/>
          </a:bodyPr>
          <a:lstStyle/>
          <a:p>
            <a:pPr>
              <a:buNone/>
            </a:pPr>
            <a:endParaRPr lang="en-US" sz="2400" b="1" dirty="0" smtClean="0"/>
          </a:p>
          <a:p>
            <a:pPr>
              <a:buNone/>
            </a:pPr>
            <a:r>
              <a:rPr lang="en-US" sz="2400" b="1" dirty="0" smtClean="0"/>
              <a:t>New Business Models and Value Propositions</a:t>
            </a:r>
            <a:endParaRPr lang="en-US" sz="2400" dirty="0" smtClean="0"/>
          </a:p>
          <a:p>
            <a:pPr marL="457200" indent="-457200"/>
            <a:endParaRPr lang="en-US" sz="2400" b="1" dirty="0" smtClean="0"/>
          </a:p>
          <a:p>
            <a:pPr marL="457200" indent="-457200"/>
            <a:r>
              <a:rPr lang="en-US" sz="2400" b="1" dirty="0" smtClean="0"/>
              <a:t>Past</a:t>
            </a:r>
            <a:r>
              <a:rPr lang="en-US" sz="2400" dirty="0" smtClean="0"/>
              <a:t>: Information about products and services bundled with their physical value chain</a:t>
            </a:r>
          </a:p>
          <a:p>
            <a:pPr marL="457200" indent="-457200"/>
            <a:endParaRPr lang="en-US" sz="2400" b="1" dirty="0" smtClean="0"/>
          </a:p>
          <a:p>
            <a:pPr marL="457200" indent="-457200"/>
            <a:r>
              <a:rPr lang="en-US" sz="2400" b="1" dirty="0" smtClean="0"/>
              <a:t>Today</a:t>
            </a:r>
            <a:r>
              <a:rPr lang="en-US" sz="2400" dirty="0" smtClean="0"/>
              <a:t>: The Internet has unbundled information from traditional value chain, creating new business models</a:t>
            </a:r>
          </a:p>
          <a:p>
            <a:pPr marL="457200" indent="-457200"/>
            <a:endParaRPr lang="en-US" sz="2400" dirty="0"/>
          </a:p>
        </p:txBody>
      </p:sp>
    </p:spTree>
    <p:extLst>
      <p:ext uri="{BB962C8B-B14F-4D97-AF65-F5344CB8AC3E}">
        <p14:creationId xmlns:p14="http://schemas.microsoft.com/office/powerpoint/2010/main" val="468599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111</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0"/>
            <a:ext cx="7942730" cy="3795712"/>
          </a:xfrm>
        </p:spPr>
        <p:txBody>
          <a:bodyPr>
            <a:noAutofit/>
          </a:bodyPr>
          <a:lstStyle/>
          <a:p>
            <a:pPr>
              <a:buNone/>
            </a:pPr>
            <a:endParaRPr lang="en-US" sz="2400" b="1" dirty="0" smtClean="0"/>
          </a:p>
          <a:p>
            <a:pPr>
              <a:buNone/>
            </a:pPr>
            <a:r>
              <a:rPr lang="en-US" sz="2400" b="1" dirty="0" smtClean="0"/>
              <a:t>New Business Models and Value Propositions</a:t>
            </a:r>
            <a:endParaRPr lang="en-US" sz="2400" dirty="0" smtClean="0"/>
          </a:p>
          <a:p>
            <a:pPr marL="457200" indent="-457200"/>
            <a:r>
              <a:rPr lang="en-US" sz="2400" b="1" dirty="0" smtClean="0"/>
              <a:t>Information Asymmetry</a:t>
            </a:r>
            <a:r>
              <a:rPr lang="en-US" sz="2400" dirty="0" smtClean="0"/>
              <a:t> - One party has more information essential to the transaction than the other party.  The Internet shrinks information asymmetry.</a:t>
            </a:r>
          </a:p>
          <a:p>
            <a:pPr marL="457200" indent="-457200"/>
            <a:r>
              <a:rPr lang="en-US" sz="2400" b="1" dirty="0" smtClean="0"/>
              <a:t>Richness</a:t>
            </a:r>
            <a:r>
              <a:rPr lang="en-US" sz="2400" dirty="0" smtClean="0"/>
              <a:t>: depth and detail of information</a:t>
            </a:r>
          </a:p>
          <a:p>
            <a:pPr marL="457200" indent="-457200"/>
            <a:r>
              <a:rPr lang="en-US" sz="2400" b="1" dirty="0" smtClean="0"/>
              <a:t>Reach</a:t>
            </a:r>
            <a:r>
              <a:rPr lang="en-US" sz="2400" dirty="0" smtClean="0"/>
              <a:t>: how many people a business can connect with; how many products offered those people</a:t>
            </a:r>
          </a:p>
          <a:p>
            <a:pPr marL="457200" indent="-457200"/>
            <a:r>
              <a:rPr lang="en-US" sz="2400" b="1" dirty="0" smtClean="0">
                <a:solidFill>
                  <a:srgbClr val="2D87C7"/>
                </a:solidFill>
              </a:rPr>
              <a:t>Internet allows much </a:t>
            </a:r>
            <a:r>
              <a:rPr lang="en-US" sz="2400" b="1" dirty="0" smtClean="0">
                <a:solidFill>
                  <a:schemeClr val="accent2">
                    <a:lumMod val="75000"/>
                  </a:schemeClr>
                </a:solidFill>
              </a:rPr>
              <a:t>richer </a:t>
            </a:r>
            <a:r>
              <a:rPr lang="en-US" sz="2400" b="1" dirty="0" smtClean="0">
                <a:solidFill>
                  <a:srgbClr val="2D87C7"/>
                </a:solidFill>
              </a:rPr>
              <a:t>communication with farther </a:t>
            </a:r>
            <a:r>
              <a:rPr lang="en-US" sz="2400" b="1" dirty="0" smtClean="0">
                <a:solidFill>
                  <a:schemeClr val="accent6">
                    <a:lumMod val="60000"/>
                    <a:lumOff val="40000"/>
                  </a:schemeClr>
                </a:solidFill>
              </a:rPr>
              <a:t>reach</a:t>
            </a:r>
            <a:r>
              <a:rPr lang="en-US" sz="2400" b="1" dirty="0" smtClean="0">
                <a:solidFill>
                  <a:srgbClr val="2D87C7"/>
                </a:solidFill>
              </a:rPr>
              <a:t>.</a:t>
            </a:r>
            <a:endParaRPr lang="en-US" sz="2400" b="1" dirty="0">
              <a:solidFill>
                <a:srgbClr val="2D87C7"/>
              </a:solidFill>
            </a:endParaRPr>
          </a:p>
        </p:txBody>
      </p:sp>
    </p:spTree>
    <p:extLst>
      <p:ext uri="{BB962C8B-B14F-4D97-AF65-F5344CB8AC3E}">
        <p14:creationId xmlns:p14="http://schemas.microsoft.com/office/powerpoint/2010/main" val="2467515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112</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0"/>
            <a:ext cx="7942730" cy="3795712"/>
          </a:xfrm>
        </p:spPr>
        <p:txBody>
          <a:bodyPr>
            <a:noAutofit/>
          </a:bodyPr>
          <a:lstStyle/>
          <a:p>
            <a:pPr>
              <a:buNone/>
            </a:pPr>
            <a:r>
              <a:rPr lang="en-US" sz="2400" b="1" dirty="0" smtClean="0"/>
              <a:t>Internet business models</a:t>
            </a:r>
            <a:endParaRPr lang="en-US" sz="2400" dirty="0" smtClean="0"/>
          </a:p>
          <a:p>
            <a:pPr marL="457200" indent="-457200"/>
            <a:r>
              <a:rPr lang="en-US" sz="2400" b="1" dirty="0" smtClean="0"/>
              <a:t>Virtual storefront</a:t>
            </a:r>
            <a:r>
              <a:rPr lang="en-US" sz="2400" dirty="0" smtClean="0"/>
              <a:t>: </a:t>
            </a:r>
            <a:r>
              <a:rPr lang="en-US" sz="2000" dirty="0" smtClean="0">
                <a:latin typeface="Helvetica Neue"/>
                <a:cs typeface="Helvetica Neue"/>
              </a:rPr>
              <a:t>Sells physical products directly to consumers or businesses.</a:t>
            </a:r>
          </a:p>
          <a:p>
            <a:pPr marL="457200" indent="-457200"/>
            <a:r>
              <a:rPr lang="en-US" sz="2400" b="1" dirty="0" smtClean="0"/>
              <a:t>Information broker</a:t>
            </a:r>
            <a:r>
              <a:rPr lang="en-US" sz="2400" dirty="0" smtClean="0"/>
              <a:t>: </a:t>
            </a:r>
            <a:r>
              <a:rPr lang="en-US" sz="2000" dirty="0">
                <a:latin typeface="Helvetica Neue"/>
                <a:cs typeface="Helvetica Neue"/>
              </a:rPr>
              <a:t>Provides product pricing and availability information; generates revenue from advertising or directing buyers to sellers.</a:t>
            </a:r>
          </a:p>
          <a:p>
            <a:pPr marL="457200" indent="-457200"/>
            <a:r>
              <a:rPr lang="en-US" sz="2400" b="1" dirty="0" smtClean="0"/>
              <a:t>Transaction Broker</a:t>
            </a:r>
            <a:r>
              <a:rPr lang="en-US" sz="2400" dirty="0" smtClean="0"/>
              <a:t>: </a:t>
            </a:r>
            <a:r>
              <a:rPr lang="en-US" sz="2000" dirty="0">
                <a:latin typeface="Helvetica Neue"/>
                <a:cs typeface="Helvetica Neue"/>
              </a:rPr>
              <a:t>Processes online sales transactions for fee.</a:t>
            </a:r>
          </a:p>
          <a:p>
            <a:pPr marL="457200" indent="-457200"/>
            <a:r>
              <a:rPr lang="en-US" sz="2400" b="1" dirty="0" smtClean="0"/>
              <a:t>Online Marketplace</a:t>
            </a:r>
            <a:r>
              <a:rPr lang="en-US" sz="2400" dirty="0" smtClean="0"/>
              <a:t>: </a:t>
            </a:r>
            <a:r>
              <a:rPr lang="en-US" sz="2000" dirty="0">
                <a:latin typeface="Helvetica Neue"/>
                <a:cs typeface="Helvetica Neue"/>
              </a:rPr>
              <a:t>Provides digital environment where buyers and sellers meet.</a:t>
            </a:r>
          </a:p>
        </p:txBody>
      </p:sp>
    </p:spTree>
    <p:extLst>
      <p:ext uri="{BB962C8B-B14F-4D97-AF65-F5344CB8AC3E}">
        <p14:creationId xmlns:p14="http://schemas.microsoft.com/office/powerpoint/2010/main" val="1073045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113</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0"/>
            <a:ext cx="7942730" cy="3795712"/>
          </a:xfrm>
        </p:spPr>
        <p:txBody>
          <a:bodyPr>
            <a:noAutofit/>
          </a:bodyPr>
          <a:lstStyle/>
          <a:p>
            <a:pPr>
              <a:buNone/>
            </a:pPr>
            <a:r>
              <a:rPr lang="en-US" sz="2400" b="1" dirty="0" smtClean="0"/>
              <a:t>Internet business models</a:t>
            </a:r>
            <a:endParaRPr lang="en-US" sz="2400" dirty="0" smtClean="0"/>
          </a:p>
          <a:p>
            <a:pPr marL="457200" indent="-457200"/>
            <a:r>
              <a:rPr lang="en-US" sz="2400" b="1" dirty="0" smtClean="0"/>
              <a:t>Content Provider</a:t>
            </a:r>
            <a:r>
              <a:rPr lang="en-US" sz="2400" dirty="0" smtClean="0"/>
              <a:t>: </a:t>
            </a:r>
            <a:r>
              <a:rPr lang="en-US" sz="2000" dirty="0" smtClean="0">
                <a:latin typeface="Helvetica Neue"/>
                <a:cs typeface="Helvetica Neue"/>
              </a:rPr>
              <a:t>Provides digital content, such as news; revenue from fees or advertising sales</a:t>
            </a:r>
          </a:p>
          <a:p>
            <a:pPr marL="457200" indent="-457200"/>
            <a:r>
              <a:rPr lang="en-US" sz="2400" b="1" dirty="0" smtClean="0"/>
              <a:t>Online Service Provider</a:t>
            </a:r>
            <a:r>
              <a:rPr lang="en-US" sz="2400" dirty="0" smtClean="0"/>
              <a:t>: </a:t>
            </a:r>
            <a:r>
              <a:rPr lang="en-US" sz="2000" dirty="0">
                <a:latin typeface="Helvetica Neue"/>
                <a:cs typeface="Helvetica Neue"/>
              </a:rPr>
              <a:t>Provides connectivity; revenue from fees, advertising, or marketing information</a:t>
            </a:r>
          </a:p>
          <a:p>
            <a:pPr marL="457200" indent="-457200"/>
            <a:r>
              <a:rPr lang="en-US" sz="2400" b="1" dirty="0" smtClean="0"/>
              <a:t>Virtual Community</a:t>
            </a:r>
            <a:r>
              <a:rPr lang="en-US" sz="2400" dirty="0" smtClean="0"/>
              <a:t>: </a:t>
            </a:r>
            <a:r>
              <a:rPr lang="en-US" sz="2000" dirty="0">
                <a:latin typeface="Helvetica Neue"/>
                <a:cs typeface="Helvetica Neue"/>
              </a:rPr>
              <a:t>Provides online meeting place for people of similar interests</a:t>
            </a:r>
          </a:p>
          <a:p>
            <a:pPr marL="457200" indent="-457200"/>
            <a:r>
              <a:rPr lang="en-US" sz="2400" b="1" dirty="0" smtClean="0"/>
              <a:t>Portal</a:t>
            </a:r>
            <a:r>
              <a:rPr lang="en-US" sz="2400" dirty="0" smtClean="0"/>
              <a:t>: </a:t>
            </a:r>
            <a:r>
              <a:rPr lang="en-US" sz="2000" dirty="0">
                <a:latin typeface="Helvetica Neue"/>
                <a:cs typeface="Helvetica Neue"/>
              </a:rPr>
              <a:t>Provides initial point of entry to the Web, along with specialized content and services</a:t>
            </a:r>
          </a:p>
          <a:p>
            <a:pPr marL="457200" indent="-457200"/>
            <a:r>
              <a:rPr lang="en-US" sz="2400" b="1" dirty="0" smtClean="0"/>
              <a:t>Syndicator</a:t>
            </a:r>
            <a:r>
              <a:rPr lang="en-US" sz="2400" dirty="0" smtClean="0"/>
              <a:t>: </a:t>
            </a:r>
            <a:r>
              <a:rPr lang="en-US" sz="2000" dirty="0">
                <a:latin typeface="Helvetica Neue"/>
                <a:cs typeface="Helvetica Neue"/>
              </a:rPr>
              <a:t>aggregates content or applications to resell as package to third-party Web sites </a:t>
            </a:r>
          </a:p>
        </p:txBody>
      </p:sp>
    </p:spTree>
    <p:extLst>
      <p:ext uri="{BB962C8B-B14F-4D97-AF65-F5344CB8AC3E}">
        <p14:creationId xmlns:p14="http://schemas.microsoft.com/office/powerpoint/2010/main" val="447611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8" name="Content Placeholder 7"/>
          <p:cNvSpPr>
            <a:spLocks noGrp="1"/>
          </p:cNvSpPr>
          <p:nvPr>
            <p:ph idx="1"/>
          </p:nvPr>
        </p:nvSpPr>
        <p:spPr/>
        <p:txBody>
          <a:bodyPr>
            <a:noAutofit/>
          </a:bodyPr>
          <a:lstStyle/>
          <a:p>
            <a:pPr>
              <a:buNone/>
            </a:pPr>
            <a:r>
              <a:rPr lang="en-US" sz="2400" b="1" dirty="0" smtClean="0"/>
              <a:t>Categories of </a:t>
            </a:r>
            <a:r>
              <a:rPr lang="en-US" sz="2400" b="1" dirty="0" err="1" smtClean="0"/>
              <a:t>e</a:t>
            </a:r>
            <a:r>
              <a:rPr lang="en-US" sz="2400" b="1" dirty="0" smtClean="0"/>
              <a:t>-Commerce</a:t>
            </a:r>
          </a:p>
          <a:p>
            <a:pPr marL="457200" indent="-457200"/>
            <a:r>
              <a:rPr lang="en-US" sz="2400" b="1" dirty="0" smtClean="0"/>
              <a:t>Business-to-consumer </a:t>
            </a:r>
            <a:r>
              <a:rPr lang="en-US" sz="2400" dirty="0" smtClean="0"/>
              <a:t>(B2C): </a:t>
            </a:r>
            <a:r>
              <a:rPr lang="en-US" sz="2000" dirty="0" smtClean="0">
                <a:latin typeface="Helvetica Neue"/>
                <a:cs typeface="Helvetica Neue"/>
              </a:rPr>
              <a:t>Retailing products and services to individual shoppers. E.g. </a:t>
            </a:r>
            <a:r>
              <a:rPr lang="en-US" sz="2000" dirty="0" err="1" smtClean="0">
                <a:latin typeface="Helvetica Neue"/>
                <a:cs typeface="Helvetica Neue"/>
              </a:rPr>
              <a:t>Amazon.com</a:t>
            </a:r>
            <a:r>
              <a:rPr lang="en-US" sz="2000" dirty="0" smtClean="0">
                <a:latin typeface="Helvetica Neue"/>
                <a:cs typeface="Helvetica Neue"/>
              </a:rPr>
              <a:t>, </a:t>
            </a:r>
            <a:r>
              <a:rPr lang="en-US" sz="2000" dirty="0" err="1" smtClean="0">
                <a:latin typeface="Helvetica Neue"/>
                <a:cs typeface="Helvetica Neue"/>
              </a:rPr>
              <a:t>thamel.com</a:t>
            </a:r>
            <a:r>
              <a:rPr lang="en-US" sz="2000" dirty="0" smtClean="0">
                <a:latin typeface="Helvetica Neue"/>
                <a:cs typeface="Helvetica Neue"/>
              </a:rPr>
              <a:t>, </a:t>
            </a:r>
            <a:r>
              <a:rPr lang="en-US" sz="2000" dirty="0" err="1" smtClean="0">
                <a:latin typeface="Helvetica Neue"/>
                <a:cs typeface="Helvetica Neue"/>
              </a:rPr>
              <a:t>muncha.com</a:t>
            </a:r>
            <a:r>
              <a:rPr lang="en-US" sz="2000" dirty="0" smtClean="0">
                <a:latin typeface="Helvetica Neue"/>
                <a:cs typeface="Helvetica Neue"/>
              </a:rPr>
              <a:t>, recent acquisition of </a:t>
            </a:r>
            <a:r>
              <a:rPr lang="en-US" sz="2000" dirty="0" err="1" smtClean="0">
                <a:latin typeface="Helvetica Neue"/>
                <a:cs typeface="Helvetica Neue"/>
              </a:rPr>
              <a:t>Daraz</a:t>
            </a:r>
            <a:r>
              <a:rPr lang="en-US" sz="2000" dirty="0" smtClean="0">
                <a:latin typeface="Helvetica Neue"/>
                <a:cs typeface="Helvetica Neue"/>
              </a:rPr>
              <a:t> by </a:t>
            </a:r>
            <a:r>
              <a:rPr lang="en-US" sz="2000" dirty="0" err="1" smtClean="0">
                <a:latin typeface="Helvetica Neue"/>
                <a:cs typeface="Helvetica Neue"/>
              </a:rPr>
              <a:t>Alibaba</a:t>
            </a:r>
            <a:r>
              <a:rPr lang="en-US" sz="2000" dirty="0" smtClean="0">
                <a:latin typeface="Helvetica Neue"/>
                <a:cs typeface="Helvetica Neue"/>
              </a:rPr>
              <a:t>!</a:t>
            </a:r>
          </a:p>
          <a:p>
            <a:pPr marL="457200" indent="-457200"/>
            <a:r>
              <a:rPr lang="en-US" sz="2400" b="1" dirty="0" smtClean="0"/>
              <a:t>Business-to-business </a:t>
            </a:r>
            <a:r>
              <a:rPr lang="en-US" sz="2400" dirty="0" smtClean="0"/>
              <a:t>(B2B): </a:t>
            </a:r>
            <a:r>
              <a:rPr lang="en-US" sz="2000" dirty="0">
                <a:latin typeface="Helvetica Neue"/>
                <a:cs typeface="Helvetica Neue"/>
              </a:rPr>
              <a:t>Sales of goods and services among businesses. E.g. discussed later.</a:t>
            </a:r>
          </a:p>
          <a:p>
            <a:pPr marL="457200" indent="-457200"/>
            <a:r>
              <a:rPr lang="en-US" sz="2400" b="1" dirty="0" smtClean="0"/>
              <a:t>Consumer-to-consumer </a:t>
            </a:r>
            <a:r>
              <a:rPr lang="en-US" sz="2400" dirty="0" smtClean="0"/>
              <a:t>(C2C): </a:t>
            </a:r>
            <a:r>
              <a:rPr lang="en-US" sz="2000" dirty="0">
                <a:latin typeface="Helvetica Neue"/>
                <a:cs typeface="Helvetica Neue"/>
              </a:rPr>
              <a:t>Consumers selling directly to consumers. E.g. </a:t>
            </a:r>
            <a:r>
              <a:rPr lang="en-US" sz="2000" dirty="0" err="1">
                <a:latin typeface="Helvetica Neue"/>
                <a:cs typeface="Helvetica Neue"/>
              </a:rPr>
              <a:t>ebay.com</a:t>
            </a:r>
            <a:r>
              <a:rPr lang="en-US" sz="2000" dirty="0">
                <a:latin typeface="Helvetica Neue"/>
                <a:cs typeface="Helvetica Neue"/>
              </a:rPr>
              <a:t>, </a:t>
            </a:r>
            <a:r>
              <a:rPr lang="en-US" sz="2000" dirty="0" err="1">
                <a:latin typeface="Helvetica Neue"/>
                <a:cs typeface="Helvetica Neue"/>
              </a:rPr>
              <a:t>hamrobazaar.com</a:t>
            </a:r>
            <a:r>
              <a:rPr lang="en-US" sz="2000" dirty="0">
                <a:latin typeface="Helvetica Neue"/>
                <a:cs typeface="Helvetica Neue"/>
              </a:rPr>
              <a:t>, </a:t>
            </a:r>
            <a:r>
              <a:rPr lang="en-US" sz="2000" dirty="0" err="1">
                <a:latin typeface="Helvetica Neue"/>
                <a:cs typeface="Helvetica Neue"/>
              </a:rPr>
              <a:t>jobsnepal.com</a:t>
            </a:r>
            <a:r>
              <a:rPr lang="en-US" sz="2000" dirty="0">
                <a:latin typeface="Helvetica Neue"/>
                <a:cs typeface="Helvetica Neue"/>
              </a:rPr>
              <a:t> etc.</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114</a:t>
            </a:fld>
            <a:endParaRPr lang="en-US" dirty="0"/>
          </a:p>
        </p:txBody>
      </p:sp>
    </p:spTree>
    <p:extLst>
      <p:ext uri="{BB962C8B-B14F-4D97-AF65-F5344CB8AC3E}">
        <p14:creationId xmlns:p14="http://schemas.microsoft.com/office/powerpoint/2010/main" val="1143241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115</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1"/>
            <a:ext cx="7942730" cy="1771649"/>
          </a:xfrm>
        </p:spPr>
        <p:txBody>
          <a:bodyPr>
            <a:noAutofit/>
          </a:bodyPr>
          <a:lstStyle/>
          <a:p>
            <a:pPr>
              <a:buNone/>
            </a:pPr>
            <a:r>
              <a:rPr lang="en-US" sz="2400" b="1" dirty="0" smtClean="0"/>
              <a:t>Benefits of direct sales over the web</a:t>
            </a:r>
          </a:p>
          <a:p>
            <a:pPr marL="457200" indent="-457200"/>
            <a:r>
              <a:rPr lang="en-US" sz="2400" b="1" dirty="0" smtClean="0"/>
              <a:t>Disintermediation</a:t>
            </a:r>
            <a:r>
              <a:rPr lang="en-US" sz="2400" dirty="0" smtClean="0"/>
              <a:t>: </a:t>
            </a:r>
            <a:r>
              <a:rPr lang="en-US" sz="1800" dirty="0" smtClean="0">
                <a:latin typeface="Helvetica Neue"/>
                <a:cs typeface="Helvetica Neue"/>
              </a:rPr>
              <a:t>Removal of intermediary steps in a value chain, selling directly to consumers, significantly lowers purchase transaction costs</a:t>
            </a:r>
          </a:p>
          <a:p>
            <a:pPr marL="457200" indent="-457200"/>
            <a:r>
              <a:rPr lang="en-US" sz="2400" b="1" dirty="0" smtClean="0"/>
              <a:t>Re-intermediation</a:t>
            </a:r>
            <a:r>
              <a:rPr lang="en-US" sz="2400" dirty="0" smtClean="0"/>
              <a:t>: </a:t>
            </a:r>
            <a:r>
              <a:rPr lang="en-US" sz="1600" dirty="0" smtClean="0">
                <a:latin typeface="Helvetica Neue"/>
                <a:cs typeface="Helvetica Neue"/>
              </a:rPr>
              <a:t>Shifting intermediary function in a value chain to a new source, such as “service hubs</a:t>
            </a:r>
            <a:r>
              <a:rPr lang="en-US" sz="1800" dirty="0" smtClean="0"/>
              <a:t>”</a:t>
            </a:r>
            <a:endParaRPr lang="en-US" sz="1800" dirty="0"/>
          </a:p>
        </p:txBody>
      </p:sp>
      <p:pic>
        <p:nvPicPr>
          <p:cNvPr id="9" name="Picture 8"/>
          <p:cNvPicPr>
            <a:picLocks noChangeAspect="1"/>
          </p:cNvPicPr>
          <p:nvPr/>
        </p:nvPicPr>
        <p:blipFill>
          <a:blip r:embed="rId3"/>
          <a:srcRect l="2269" r="33435" b="1574"/>
          <a:stretch>
            <a:fillRect/>
          </a:stretch>
        </p:blipFill>
        <p:spPr>
          <a:xfrm>
            <a:off x="2346828" y="3059309"/>
            <a:ext cx="5314874" cy="2084191"/>
          </a:xfrm>
          <a:prstGeom prst="roundRect">
            <a:avLst>
              <a:gd name="adj" fmla="val 5422"/>
            </a:avLst>
          </a:prstGeom>
          <a:ln>
            <a:noFill/>
          </a:ln>
        </p:spPr>
      </p:pic>
    </p:spTree>
    <p:extLst>
      <p:ext uri="{BB962C8B-B14F-4D97-AF65-F5344CB8AC3E}">
        <p14:creationId xmlns:p14="http://schemas.microsoft.com/office/powerpoint/2010/main" val="799945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116</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159487"/>
            <a:ext cx="7942730" cy="3607776"/>
          </a:xfrm>
        </p:spPr>
        <p:txBody>
          <a:bodyPr>
            <a:noAutofit/>
          </a:bodyPr>
          <a:lstStyle/>
          <a:p>
            <a:pPr>
              <a:buNone/>
            </a:pPr>
            <a:r>
              <a:rPr lang="en-US" sz="2400" b="1" dirty="0" smtClean="0"/>
              <a:t>Benefits of customer-centered retailing</a:t>
            </a:r>
          </a:p>
          <a:p>
            <a:pPr>
              <a:buNone/>
            </a:pPr>
            <a:r>
              <a:rPr lang="en-US" sz="2400" i="1" dirty="0" smtClean="0"/>
              <a:t>Interactive Marketing and Presentation</a:t>
            </a:r>
            <a:endParaRPr lang="en-US" sz="2400" dirty="0" smtClean="0"/>
          </a:p>
          <a:p>
            <a:pPr marL="457200" indent="-457200"/>
            <a:r>
              <a:rPr lang="en-US" sz="2000" dirty="0" smtClean="0">
                <a:latin typeface="Helvetica Neue"/>
                <a:cs typeface="Helvetica Neue"/>
              </a:rPr>
              <a:t>Collection of customer information using Web site auditing tools less expensive than surveys and focus groups</a:t>
            </a:r>
          </a:p>
          <a:p>
            <a:pPr marL="457200" indent="-457200"/>
            <a:r>
              <a:rPr lang="en-US" sz="2000" dirty="0" smtClean="0">
                <a:latin typeface="Helvetica Neue"/>
                <a:cs typeface="Helvetica Neue"/>
              </a:rPr>
              <a:t>Web personalization technology customizes content on Web site to individual’s profile and  purchase history</a:t>
            </a:r>
          </a:p>
          <a:p>
            <a:pPr marL="457200" indent="-457200"/>
            <a:r>
              <a:rPr lang="en-US" sz="2000" dirty="0" smtClean="0">
                <a:latin typeface="Helvetica Neue"/>
                <a:cs typeface="Helvetica Neue"/>
              </a:rPr>
              <a:t>Web sites and marketing shorten sales cycle and reduce time spent in customer education</a:t>
            </a:r>
            <a:endParaRPr lang="en-US" sz="2000" dirty="0">
              <a:latin typeface="Helvetica Neue"/>
              <a:cs typeface="Helvetica Neue"/>
            </a:endParaRPr>
          </a:p>
        </p:txBody>
      </p:sp>
    </p:spTree>
    <p:extLst>
      <p:ext uri="{BB962C8B-B14F-4D97-AF65-F5344CB8AC3E}">
        <p14:creationId xmlns:p14="http://schemas.microsoft.com/office/powerpoint/2010/main" val="301500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117</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242307"/>
            <a:ext cx="7942730" cy="3524955"/>
          </a:xfrm>
        </p:spPr>
        <p:txBody>
          <a:bodyPr>
            <a:noAutofit/>
          </a:bodyPr>
          <a:lstStyle/>
          <a:p>
            <a:pPr>
              <a:buNone/>
            </a:pPr>
            <a:r>
              <a:rPr lang="en-US" sz="2400" b="1" dirty="0" smtClean="0"/>
              <a:t>Benefits of customer-centered retailing</a:t>
            </a:r>
          </a:p>
          <a:p>
            <a:pPr>
              <a:buNone/>
            </a:pPr>
            <a:r>
              <a:rPr lang="en-US" sz="2400" i="1" dirty="0" smtClean="0"/>
              <a:t>Customer Self-Service</a:t>
            </a:r>
            <a:endParaRPr lang="en-US" sz="2400" dirty="0" smtClean="0"/>
          </a:p>
          <a:p>
            <a:pPr marL="457200" indent="-457200"/>
            <a:r>
              <a:rPr lang="en-US" sz="2000" dirty="0" smtClean="0">
                <a:latin typeface="Helvetica Neue"/>
                <a:cs typeface="Helvetica Neue"/>
              </a:rPr>
              <a:t>Web-based responses to customer questions cost a fraction of telephone costs for live customer service representation</a:t>
            </a:r>
          </a:p>
          <a:p>
            <a:pPr marL="457200" indent="-457200"/>
            <a:r>
              <a:rPr lang="en-US" sz="2000" dirty="0" smtClean="0">
                <a:latin typeface="Helvetica Neue"/>
                <a:cs typeface="Helvetica Neue"/>
              </a:rPr>
              <a:t>Web-based customer self-service applications, such as airline flight information sites</a:t>
            </a:r>
          </a:p>
          <a:p>
            <a:pPr marL="457200" indent="-457200"/>
            <a:r>
              <a:rPr lang="en-US" sz="2000" dirty="0" smtClean="0">
                <a:latin typeface="Helvetica Neue"/>
                <a:cs typeface="Helvetica Neue"/>
              </a:rPr>
              <a:t>Traditional, phone-based customer call centers being integrated with Web</a:t>
            </a:r>
            <a:endParaRPr lang="en-US" sz="2000" dirty="0">
              <a:latin typeface="Helvetica Neue"/>
              <a:cs typeface="Helvetica Neue"/>
            </a:endParaRPr>
          </a:p>
        </p:txBody>
      </p:sp>
    </p:spTree>
    <p:extLst>
      <p:ext uri="{BB962C8B-B14F-4D97-AF65-F5344CB8AC3E}">
        <p14:creationId xmlns:p14="http://schemas.microsoft.com/office/powerpoint/2010/main" val="2439675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118</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338931"/>
            <a:ext cx="7942730" cy="493982"/>
          </a:xfrm>
        </p:spPr>
        <p:txBody>
          <a:bodyPr>
            <a:noAutofit/>
          </a:bodyPr>
          <a:lstStyle/>
          <a:p>
            <a:pPr>
              <a:buNone/>
            </a:pPr>
            <a:r>
              <a:rPr lang="en-US" sz="2400" b="1" dirty="0" smtClean="0"/>
              <a:t>Internet reducing transaction costs</a:t>
            </a:r>
          </a:p>
        </p:txBody>
      </p:sp>
      <p:graphicFrame>
        <p:nvGraphicFramePr>
          <p:cNvPr id="9" name="Table 8"/>
          <p:cNvGraphicFramePr>
            <a:graphicFrameLocks noGrp="1"/>
          </p:cNvGraphicFramePr>
          <p:nvPr>
            <p:extLst>
              <p:ext uri="{D42A27DB-BD31-4B8C-83A1-F6EECF244321}">
                <p14:modId xmlns:p14="http://schemas.microsoft.com/office/powerpoint/2010/main" val="577237755"/>
              </p:ext>
            </p:extLst>
          </p:nvPr>
        </p:nvGraphicFramePr>
        <p:xfrm>
          <a:off x="744070" y="1832913"/>
          <a:ext cx="7942731" cy="2571750"/>
        </p:xfrm>
        <a:graphic>
          <a:graphicData uri="http://schemas.openxmlformats.org/drawingml/2006/table">
            <a:tbl>
              <a:tblPr firstRow="1" bandRow="1">
                <a:tableStyleId>{69012ECD-51FC-41F1-AA8D-1B2483CD663E}</a:tableStyleId>
              </a:tblPr>
              <a:tblGrid>
                <a:gridCol w="3370731"/>
                <a:gridCol w="1371600"/>
                <a:gridCol w="3200400"/>
              </a:tblGrid>
              <a:tr h="344892">
                <a:tc>
                  <a:txBody>
                    <a:bodyPr/>
                    <a:lstStyle/>
                    <a:p>
                      <a:pPr marL="0" marR="0">
                        <a:spcBef>
                          <a:spcPts val="0"/>
                        </a:spcBef>
                        <a:spcAft>
                          <a:spcPts val="0"/>
                        </a:spcAft>
                      </a:pPr>
                      <a:r>
                        <a:rPr lang="en-US" sz="1400" dirty="0">
                          <a:latin typeface="Myriad Pro"/>
                          <a:cs typeface="Myriad Pro"/>
                        </a:rPr>
                        <a:t>Transaction</a:t>
                      </a:r>
                      <a:endParaRPr lang="en-US" sz="1400" dirty="0">
                        <a:latin typeface="Myriad Pro"/>
                        <a:ea typeface="Times New Roman"/>
                        <a:cs typeface="Myriad Pro"/>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a:spcBef>
                          <a:spcPts val="0"/>
                        </a:spcBef>
                        <a:spcAft>
                          <a:spcPts val="0"/>
                        </a:spcAft>
                      </a:pPr>
                      <a:r>
                        <a:rPr lang="en-US" sz="1400" dirty="0">
                          <a:latin typeface="Myriad Pro"/>
                          <a:cs typeface="Myriad Pro"/>
                        </a:rPr>
                        <a:t>Traditional</a:t>
                      </a:r>
                      <a:endParaRPr lang="en-US" sz="1400" dirty="0">
                        <a:latin typeface="Myriad Pro"/>
                        <a:ea typeface="Times New Roman"/>
                        <a:cs typeface="Myriad Pro"/>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a:spcBef>
                          <a:spcPts val="0"/>
                        </a:spcBef>
                        <a:spcAft>
                          <a:spcPts val="0"/>
                        </a:spcAft>
                      </a:pPr>
                      <a:r>
                        <a:rPr lang="en-US" sz="1400" dirty="0">
                          <a:latin typeface="Myriad Pro"/>
                          <a:cs typeface="Myriad Pro"/>
                        </a:rPr>
                        <a:t>Internet</a:t>
                      </a:r>
                      <a:endParaRPr lang="en-US" sz="1400" dirty="0">
                        <a:latin typeface="Myriad Pro"/>
                        <a:ea typeface="Times New Roman"/>
                        <a:cs typeface="Myriad Pro"/>
                      </a:endParaRPr>
                    </a:p>
                  </a:txBody>
                  <a:tcPr marL="68580" marR="68580" marT="0" marB="0"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226858">
                <a:tc>
                  <a:txBody>
                    <a:bodyPr/>
                    <a:lstStyle/>
                    <a:p>
                      <a:pPr marL="0" marR="0">
                        <a:spcBef>
                          <a:spcPts val="0"/>
                        </a:spcBef>
                        <a:spcAft>
                          <a:spcPts val="0"/>
                        </a:spcAft>
                      </a:pPr>
                      <a:r>
                        <a:rPr lang="en-US" sz="1400" dirty="0">
                          <a:latin typeface="Myriad Pro"/>
                          <a:cs typeface="Myriad Pro"/>
                        </a:rPr>
                        <a:t>Checking bank account balance</a:t>
                      </a:r>
                    </a:p>
                    <a:p>
                      <a:pPr marL="0" marR="0">
                        <a:spcBef>
                          <a:spcPts val="0"/>
                        </a:spcBef>
                        <a:spcAft>
                          <a:spcPts val="0"/>
                        </a:spcAft>
                      </a:pPr>
                      <a:r>
                        <a:rPr lang="en-US" sz="1400" dirty="0">
                          <a:latin typeface="Myriad Pro"/>
                          <a:cs typeface="Myriad Pro"/>
                        </a:rPr>
                        <a:t>Answering a customer question</a:t>
                      </a:r>
                      <a:endParaRPr lang="en-US" sz="1400" dirty="0" smtClean="0">
                        <a:latin typeface="Myriad Pro"/>
                        <a:cs typeface="Myriad Pro"/>
                      </a:endParaRPr>
                    </a:p>
                    <a:p>
                      <a:pPr marL="0" marR="0">
                        <a:spcBef>
                          <a:spcPts val="0"/>
                        </a:spcBef>
                        <a:spcAft>
                          <a:spcPts val="0"/>
                        </a:spcAft>
                      </a:pPr>
                      <a:endParaRPr lang="en-US" sz="1400" dirty="0" smtClean="0">
                        <a:latin typeface="Myriad Pro"/>
                        <a:cs typeface="Myriad Pro"/>
                      </a:endParaRPr>
                    </a:p>
                    <a:p>
                      <a:pPr marL="0" marR="0">
                        <a:spcBef>
                          <a:spcPts val="0"/>
                        </a:spcBef>
                        <a:spcAft>
                          <a:spcPts val="0"/>
                        </a:spcAft>
                      </a:pPr>
                      <a:endParaRPr lang="en-US" sz="1400" dirty="0" smtClean="0">
                        <a:latin typeface="Myriad Pro"/>
                        <a:cs typeface="Myriad Pro"/>
                      </a:endParaRPr>
                    </a:p>
                    <a:p>
                      <a:pPr marL="0" marR="0">
                        <a:spcBef>
                          <a:spcPts val="0"/>
                        </a:spcBef>
                        <a:spcAft>
                          <a:spcPts val="0"/>
                        </a:spcAft>
                      </a:pPr>
                      <a:r>
                        <a:rPr lang="en-US" sz="1400" dirty="0" smtClean="0">
                          <a:latin typeface="Myriad Pro"/>
                          <a:cs typeface="Myriad Pro"/>
                        </a:rPr>
                        <a:t>Trading </a:t>
                      </a:r>
                      <a:r>
                        <a:rPr lang="en-US" sz="1400" dirty="0">
                          <a:latin typeface="Myriad Pro"/>
                          <a:cs typeface="Myriad Pro"/>
                        </a:rPr>
                        <a:t>100 shares of stock</a:t>
                      </a:r>
                    </a:p>
                    <a:p>
                      <a:pPr marL="0" marR="0">
                        <a:spcBef>
                          <a:spcPts val="0"/>
                        </a:spcBef>
                        <a:spcAft>
                          <a:spcPts val="0"/>
                        </a:spcAft>
                      </a:pPr>
                      <a:r>
                        <a:rPr lang="en-US" sz="1400" dirty="0">
                          <a:latin typeface="Myriad Pro"/>
                          <a:cs typeface="Myriad Pro"/>
                        </a:rPr>
                        <a:t>Correcting an employee record</a:t>
                      </a:r>
                    </a:p>
                    <a:p>
                      <a:pPr marL="0" marR="0">
                        <a:spcBef>
                          <a:spcPts val="0"/>
                        </a:spcBef>
                        <a:spcAft>
                          <a:spcPts val="0"/>
                        </a:spcAft>
                      </a:pPr>
                      <a:r>
                        <a:rPr lang="en-US" sz="1400" dirty="0">
                          <a:latin typeface="Myriad Pro"/>
                          <a:cs typeface="Myriad Pro"/>
                        </a:rPr>
                        <a:t>Processing an expense report</a:t>
                      </a:r>
                    </a:p>
                    <a:p>
                      <a:pPr marL="0" marR="0">
                        <a:spcBef>
                          <a:spcPts val="0"/>
                        </a:spcBef>
                        <a:spcAft>
                          <a:spcPts val="0"/>
                        </a:spcAft>
                      </a:pPr>
                      <a:r>
                        <a:rPr lang="en-US" sz="1400" dirty="0">
                          <a:latin typeface="Myriad Pro"/>
                          <a:cs typeface="Myriad Pro"/>
                        </a:rPr>
                        <a:t>Sending an advertising brochure</a:t>
                      </a:r>
                    </a:p>
                    <a:p>
                      <a:pPr marL="0" marR="0">
                        <a:spcBef>
                          <a:spcPts val="0"/>
                        </a:spcBef>
                        <a:spcAft>
                          <a:spcPts val="0"/>
                        </a:spcAft>
                      </a:pPr>
                      <a:r>
                        <a:rPr lang="en-US" sz="1400" dirty="0">
                          <a:latin typeface="Myriad Pro"/>
                          <a:cs typeface="Myriad Pro"/>
                        </a:rPr>
                        <a:t>Paying a bill</a:t>
                      </a:r>
                      <a:endParaRPr lang="en-US" sz="1400" dirty="0">
                        <a:latin typeface="Myriad Pro"/>
                        <a:ea typeface="Times New Roman"/>
                        <a:cs typeface="Myriad Pro"/>
                      </a:endParaRPr>
                    </a:p>
                  </a:txBody>
                  <a:tcPr marL="68580" marR="6858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a:spcBef>
                          <a:spcPts val="0"/>
                        </a:spcBef>
                        <a:spcAft>
                          <a:spcPts val="0"/>
                        </a:spcAft>
                      </a:pPr>
                      <a:r>
                        <a:rPr lang="en-US" sz="1400" dirty="0">
                          <a:latin typeface="Myriad Pro"/>
                          <a:cs typeface="Myriad Pro"/>
                        </a:rPr>
                        <a:t>$1.08</a:t>
                      </a:r>
                    </a:p>
                    <a:p>
                      <a:pPr marL="0" marR="0">
                        <a:spcBef>
                          <a:spcPts val="0"/>
                        </a:spcBef>
                        <a:spcAft>
                          <a:spcPts val="0"/>
                        </a:spcAft>
                      </a:pPr>
                      <a:r>
                        <a:rPr lang="en-US" sz="1400" dirty="0">
                          <a:latin typeface="Myriad Pro"/>
                          <a:cs typeface="Myriad Pro"/>
                        </a:rPr>
                        <a:t>$10-$45</a:t>
                      </a:r>
                      <a:endParaRPr lang="en-US" sz="1400" dirty="0" smtClean="0">
                        <a:latin typeface="Myriad Pro"/>
                        <a:cs typeface="Myriad Pro"/>
                      </a:endParaRPr>
                    </a:p>
                    <a:p>
                      <a:pPr marL="0" marR="0">
                        <a:spcBef>
                          <a:spcPts val="0"/>
                        </a:spcBef>
                        <a:spcAft>
                          <a:spcPts val="0"/>
                        </a:spcAft>
                      </a:pPr>
                      <a:endParaRPr lang="en-US" sz="1400" dirty="0" smtClean="0">
                        <a:latin typeface="Myriad Pro"/>
                        <a:cs typeface="Myriad Pro"/>
                      </a:endParaRPr>
                    </a:p>
                    <a:p>
                      <a:pPr marL="0" marR="0">
                        <a:spcBef>
                          <a:spcPts val="0"/>
                        </a:spcBef>
                        <a:spcAft>
                          <a:spcPts val="0"/>
                        </a:spcAft>
                      </a:pPr>
                      <a:endParaRPr lang="en-US" sz="1400" dirty="0" smtClean="0">
                        <a:latin typeface="Myriad Pro"/>
                        <a:cs typeface="Myriad Pro"/>
                      </a:endParaRPr>
                    </a:p>
                    <a:p>
                      <a:pPr marL="0" marR="0">
                        <a:spcBef>
                          <a:spcPts val="0"/>
                        </a:spcBef>
                        <a:spcAft>
                          <a:spcPts val="0"/>
                        </a:spcAft>
                      </a:pPr>
                      <a:r>
                        <a:rPr lang="en-US" sz="1400" dirty="0" smtClean="0">
                          <a:latin typeface="Myriad Pro"/>
                          <a:cs typeface="Myriad Pro"/>
                        </a:rPr>
                        <a:t>$</a:t>
                      </a:r>
                      <a:r>
                        <a:rPr lang="en-US" sz="1400" dirty="0">
                          <a:latin typeface="Myriad Pro"/>
                          <a:cs typeface="Myriad Pro"/>
                        </a:rPr>
                        <a:t>100</a:t>
                      </a:r>
                    </a:p>
                    <a:p>
                      <a:pPr marL="0" marR="0">
                        <a:spcBef>
                          <a:spcPts val="0"/>
                        </a:spcBef>
                        <a:spcAft>
                          <a:spcPts val="0"/>
                        </a:spcAft>
                      </a:pPr>
                      <a:r>
                        <a:rPr lang="en-US" sz="1400" dirty="0">
                          <a:latin typeface="Myriad Pro"/>
                          <a:cs typeface="Myriad Pro"/>
                        </a:rPr>
                        <a:t>$128</a:t>
                      </a:r>
                    </a:p>
                    <a:p>
                      <a:pPr marL="0" marR="0">
                        <a:spcBef>
                          <a:spcPts val="0"/>
                        </a:spcBef>
                        <a:spcAft>
                          <a:spcPts val="0"/>
                        </a:spcAft>
                      </a:pPr>
                      <a:r>
                        <a:rPr lang="en-US" sz="1400" dirty="0">
                          <a:latin typeface="Myriad Pro"/>
                          <a:cs typeface="Myriad Pro"/>
                        </a:rPr>
                        <a:t>$36, 22 days</a:t>
                      </a:r>
                    </a:p>
                    <a:p>
                      <a:pPr marL="0" marR="0">
                        <a:spcBef>
                          <a:spcPts val="0"/>
                        </a:spcBef>
                        <a:spcAft>
                          <a:spcPts val="0"/>
                        </a:spcAft>
                      </a:pPr>
                      <a:r>
                        <a:rPr lang="en-US" sz="1400" dirty="0">
                          <a:latin typeface="Myriad Pro"/>
                          <a:cs typeface="Myriad Pro"/>
                        </a:rPr>
                        <a:t>$0.75-$10</a:t>
                      </a:r>
                    </a:p>
                    <a:p>
                      <a:pPr marL="0" marR="0">
                        <a:spcBef>
                          <a:spcPts val="0"/>
                        </a:spcBef>
                        <a:spcAft>
                          <a:spcPts val="0"/>
                        </a:spcAft>
                      </a:pPr>
                      <a:r>
                        <a:rPr lang="en-US" sz="1400" dirty="0">
                          <a:latin typeface="Myriad Pro"/>
                          <a:cs typeface="Myriad Pro"/>
                        </a:rPr>
                        <a:t>$2.22-$3.32</a:t>
                      </a:r>
                      <a:endParaRPr lang="en-US" sz="1400" dirty="0">
                        <a:latin typeface="Myriad Pro"/>
                        <a:ea typeface="Times New Roman"/>
                        <a:cs typeface="Myriad Pro"/>
                      </a:endParaRPr>
                    </a:p>
                  </a:txBody>
                  <a:tcPr marL="68580" marR="6858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a:spcBef>
                          <a:spcPts val="0"/>
                        </a:spcBef>
                        <a:spcAft>
                          <a:spcPts val="0"/>
                        </a:spcAft>
                      </a:pPr>
                      <a:r>
                        <a:rPr lang="en-US" sz="1400" dirty="0">
                          <a:latin typeface="Myriad Pro"/>
                          <a:cs typeface="Myriad Pro"/>
                        </a:rPr>
                        <a:t>$0.13</a:t>
                      </a:r>
                    </a:p>
                    <a:p>
                      <a:pPr marL="0" marR="0">
                        <a:spcBef>
                          <a:spcPts val="0"/>
                        </a:spcBef>
                        <a:spcAft>
                          <a:spcPts val="0"/>
                        </a:spcAft>
                      </a:pPr>
                      <a:r>
                        <a:rPr lang="en-US" sz="1400" dirty="0">
                          <a:latin typeface="Myriad Pro"/>
                          <a:cs typeface="Myriad Pro"/>
                        </a:rPr>
                        <a:t>Answering an email query: $1 - $ 5</a:t>
                      </a:r>
                    </a:p>
                    <a:p>
                      <a:pPr marL="0" marR="0">
                        <a:spcBef>
                          <a:spcPts val="0"/>
                        </a:spcBef>
                        <a:spcAft>
                          <a:spcPts val="0"/>
                        </a:spcAft>
                      </a:pPr>
                      <a:r>
                        <a:rPr lang="en-US" sz="1400" dirty="0">
                          <a:latin typeface="Myriad Pro"/>
                          <a:cs typeface="Myriad Pro"/>
                        </a:rPr>
                        <a:t>Web self-service: $0.1-$0.2</a:t>
                      </a:r>
                    </a:p>
                    <a:p>
                      <a:pPr marL="0" marR="0">
                        <a:spcBef>
                          <a:spcPts val="0"/>
                        </a:spcBef>
                        <a:spcAft>
                          <a:spcPts val="0"/>
                        </a:spcAft>
                      </a:pPr>
                      <a:r>
                        <a:rPr lang="en-US" sz="1400" dirty="0">
                          <a:latin typeface="Myriad Pro"/>
                          <a:cs typeface="Myriad Pro"/>
                        </a:rPr>
                        <a:t>$9.95</a:t>
                      </a:r>
                    </a:p>
                    <a:p>
                      <a:pPr marL="0" marR="0">
                        <a:spcBef>
                          <a:spcPts val="0"/>
                        </a:spcBef>
                        <a:spcAft>
                          <a:spcPts val="0"/>
                        </a:spcAft>
                      </a:pPr>
                      <a:r>
                        <a:rPr lang="en-US" sz="1400" dirty="0">
                          <a:latin typeface="Myriad Pro"/>
                          <a:cs typeface="Myriad Pro"/>
                        </a:rPr>
                        <a:t>$2.32</a:t>
                      </a:r>
                    </a:p>
                    <a:p>
                      <a:pPr marL="0" marR="0">
                        <a:spcBef>
                          <a:spcPts val="0"/>
                        </a:spcBef>
                        <a:spcAft>
                          <a:spcPts val="0"/>
                        </a:spcAft>
                      </a:pPr>
                      <a:r>
                        <a:rPr lang="en-US" sz="1400" dirty="0">
                          <a:latin typeface="Myriad Pro"/>
                          <a:cs typeface="Myriad Pro"/>
                        </a:rPr>
                        <a:t>$4-$8, 72 hours</a:t>
                      </a:r>
                    </a:p>
                    <a:p>
                      <a:pPr marL="0" marR="0">
                        <a:spcBef>
                          <a:spcPts val="0"/>
                        </a:spcBef>
                        <a:spcAft>
                          <a:spcPts val="0"/>
                        </a:spcAft>
                      </a:pPr>
                      <a:r>
                        <a:rPr lang="en-US" sz="1400" dirty="0">
                          <a:latin typeface="Myriad Pro"/>
                          <a:cs typeface="Myriad Pro"/>
                        </a:rPr>
                        <a:t>$0-$0.25</a:t>
                      </a:r>
                    </a:p>
                    <a:p>
                      <a:pPr marL="0" marR="0">
                        <a:spcBef>
                          <a:spcPts val="0"/>
                        </a:spcBef>
                        <a:spcAft>
                          <a:spcPts val="0"/>
                        </a:spcAft>
                      </a:pPr>
                      <a:r>
                        <a:rPr lang="en-US" sz="1400" dirty="0">
                          <a:latin typeface="Myriad Pro"/>
                          <a:cs typeface="Myriad Pro"/>
                        </a:rPr>
                        <a:t>$0.65-$1.1</a:t>
                      </a:r>
                      <a:endParaRPr lang="en-US" sz="1400" dirty="0">
                        <a:latin typeface="Myriad Pro"/>
                        <a:ea typeface="Times New Roman"/>
                        <a:cs typeface="Myriad Pro"/>
                      </a:endParaRPr>
                    </a:p>
                  </a:txBody>
                  <a:tcPr marL="68580" marR="68580" marT="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84403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168089"/>
            <a:ext cx="7576970" cy="665226"/>
          </a:xfrm>
        </p:spPr>
        <p:txBody>
          <a:bodyPr>
            <a:normAutofit fontScale="90000"/>
          </a:bodyPr>
          <a:lstStyle/>
          <a:p>
            <a:pPr eaLnBrk="1" hangingPunct="1">
              <a:defRPr/>
            </a:pPr>
            <a:r>
              <a:rPr lang="en-US" dirty="0" smtClean="0">
                <a:solidFill>
                  <a:srgbClr val="404040"/>
                </a:solidFill>
              </a:rPr>
              <a:t>TPS and MIS Interaction</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10" name="Picture 9"/>
          <p:cNvPicPr>
            <a:picLocks noChangeAspect="1"/>
          </p:cNvPicPr>
          <p:nvPr/>
        </p:nvPicPr>
        <p:blipFill rotWithShape="1">
          <a:blip r:embed="rId3"/>
          <a:srcRect l="1943" r="17637"/>
          <a:stretch/>
        </p:blipFill>
        <p:spPr>
          <a:xfrm>
            <a:off x="1242540" y="1028700"/>
            <a:ext cx="6672649" cy="3720726"/>
          </a:xfrm>
          <a:prstGeom prst="roundRect">
            <a:avLst>
              <a:gd name="adj" fmla="val 7667"/>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11</a:t>
            </a:fld>
            <a:endParaRPr lang="en-US"/>
          </a:p>
        </p:txBody>
      </p:sp>
    </p:spTree>
    <p:extLst>
      <p:ext uri="{BB962C8B-B14F-4D97-AF65-F5344CB8AC3E}">
        <p14:creationId xmlns:p14="http://schemas.microsoft.com/office/powerpoint/2010/main" val="1125799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119</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76667"/>
            <a:ext cx="7942730" cy="489720"/>
          </a:xfrm>
        </p:spPr>
        <p:txBody>
          <a:bodyPr>
            <a:noAutofit/>
          </a:bodyPr>
          <a:lstStyle/>
          <a:p>
            <a:pPr>
              <a:buNone/>
            </a:pPr>
            <a:r>
              <a:rPr lang="en-US" sz="2400" b="1" dirty="0" err="1" smtClean="0"/>
              <a:t>e</a:t>
            </a:r>
            <a:r>
              <a:rPr lang="en-US" sz="2400" b="1" dirty="0" smtClean="0"/>
              <a:t>-Commerce information flow</a:t>
            </a:r>
          </a:p>
        </p:txBody>
      </p:sp>
      <p:pic>
        <p:nvPicPr>
          <p:cNvPr id="10" name="Picture 9"/>
          <p:cNvPicPr>
            <a:picLocks noChangeAspect="1"/>
          </p:cNvPicPr>
          <p:nvPr/>
        </p:nvPicPr>
        <p:blipFill>
          <a:blip r:embed="rId3"/>
          <a:srcRect l="2915" r="33857"/>
          <a:stretch>
            <a:fillRect/>
          </a:stretch>
        </p:blipFill>
        <p:spPr>
          <a:xfrm>
            <a:off x="1849851" y="1566387"/>
            <a:ext cx="5952685" cy="3474720"/>
          </a:xfrm>
          <a:prstGeom prst="roundRect">
            <a:avLst>
              <a:gd name="adj" fmla="val 3901"/>
            </a:avLst>
          </a:prstGeom>
          <a:ln>
            <a:solidFill>
              <a:srgbClr val="FFFFFF"/>
            </a:solidFill>
          </a:ln>
        </p:spPr>
      </p:pic>
    </p:spTree>
    <p:extLst>
      <p:ext uri="{BB962C8B-B14F-4D97-AF65-F5344CB8AC3E}">
        <p14:creationId xmlns:p14="http://schemas.microsoft.com/office/powerpoint/2010/main" val="1346964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120</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352735"/>
            <a:ext cx="7942730" cy="3414528"/>
          </a:xfrm>
        </p:spPr>
        <p:txBody>
          <a:bodyPr>
            <a:noAutofit/>
          </a:bodyPr>
          <a:lstStyle/>
          <a:p>
            <a:pPr>
              <a:buNone/>
            </a:pPr>
            <a:r>
              <a:rPr lang="en-US" sz="2400" b="1" dirty="0" smtClean="0"/>
              <a:t>Intranets</a:t>
            </a:r>
          </a:p>
          <a:p>
            <a:pPr marL="457200" indent="-457200"/>
            <a:r>
              <a:rPr lang="en-US" sz="2400" dirty="0" smtClean="0"/>
              <a:t>Intranets that provides various services like the Internet for an enterprise</a:t>
            </a:r>
          </a:p>
          <a:p>
            <a:pPr marL="457200" indent="-457200"/>
            <a:r>
              <a:rPr lang="en-US" sz="2400" dirty="0" smtClean="0"/>
              <a:t>Services;</a:t>
            </a:r>
          </a:p>
          <a:p>
            <a:pPr marL="1143000" lvl="3" indent="-457200"/>
            <a:r>
              <a:rPr lang="en-US" sz="2000" dirty="0" smtClean="0">
                <a:latin typeface="Helvetica Neue"/>
                <a:cs typeface="Helvetica Neue"/>
              </a:rPr>
              <a:t>Intranet portal, search</a:t>
            </a:r>
          </a:p>
          <a:p>
            <a:pPr marL="1143000" lvl="3" indent="-457200"/>
            <a:r>
              <a:rPr lang="en-US" sz="2000" dirty="0" smtClean="0">
                <a:latin typeface="Helvetica Neue"/>
                <a:cs typeface="Helvetica Neue"/>
              </a:rPr>
              <a:t>Media sharing</a:t>
            </a:r>
          </a:p>
          <a:p>
            <a:pPr marL="1143000" lvl="3" indent="-457200"/>
            <a:r>
              <a:rPr lang="en-US" sz="2000" dirty="0" smtClean="0">
                <a:latin typeface="Helvetica Neue"/>
                <a:cs typeface="Helvetica Neue"/>
              </a:rPr>
              <a:t>Departmental transactions</a:t>
            </a:r>
          </a:p>
          <a:p>
            <a:pPr marL="1143000" lvl="3" indent="-457200"/>
            <a:r>
              <a:rPr lang="en-US" sz="2000" dirty="0" smtClean="0">
                <a:latin typeface="Helvetica Neue"/>
                <a:cs typeface="Helvetica Neue"/>
              </a:rPr>
              <a:t>Communication and collaboration</a:t>
            </a:r>
          </a:p>
          <a:p>
            <a:pPr>
              <a:buNone/>
            </a:pPr>
            <a:endParaRPr lang="en-US" sz="2400" b="1" dirty="0" smtClean="0"/>
          </a:p>
        </p:txBody>
      </p:sp>
    </p:spTree>
    <p:extLst>
      <p:ext uri="{BB962C8B-B14F-4D97-AF65-F5344CB8AC3E}">
        <p14:creationId xmlns:p14="http://schemas.microsoft.com/office/powerpoint/2010/main" val="4125174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Autofit/>
          </a:bodyPr>
          <a:lstStyle/>
          <a:p>
            <a:pPr eaLnBrk="1" hangingPunct="1">
              <a:defRPr/>
            </a:pPr>
            <a:r>
              <a:rPr lang="en-US" sz="3200" dirty="0" smtClean="0">
                <a:solidFill>
                  <a:srgbClr val="000000"/>
                </a:solidFill>
              </a:rPr>
              <a:t>Applications in Internet-based business sector (</a:t>
            </a:r>
            <a:r>
              <a:rPr lang="en-US" sz="3200" dirty="0" err="1" smtClean="0">
                <a:solidFill>
                  <a:srgbClr val="000000"/>
                </a:solidFill>
              </a:rPr>
              <a:t>e</a:t>
            </a:r>
            <a:r>
              <a:rPr lang="en-US" sz="3200" dirty="0" smtClean="0">
                <a:solidFill>
                  <a:srgbClr val="000000"/>
                </a:solidFill>
              </a:rPr>
              <a:t>-Commerce)</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121</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04219"/>
            <a:ext cx="7942730" cy="400049"/>
          </a:xfrm>
        </p:spPr>
        <p:txBody>
          <a:bodyPr>
            <a:noAutofit/>
          </a:bodyPr>
          <a:lstStyle/>
          <a:p>
            <a:pPr>
              <a:buNone/>
            </a:pPr>
            <a:r>
              <a:rPr lang="en-US" sz="2400" b="1" dirty="0" smtClean="0"/>
              <a:t>Intranets functional applications</a:t>
            </a:r>
          </a:p>
        </p:txBody>
      </p:sp>
      <p:pic>
        <p:nvPicPr>
          <p:cNvPr id="9" name="Picture 8"/>
          <p:cNvPicPr>
            <a:picLocks noChangeAspect="1"/>
          </p:cNvPicPr>
          <p:nvPr/>
        </p:nvPicPr>
        <p:blipFill>
          <a:blip r:embed="rId3"/>
          <a:srcRect l="2915" r="33857"/>
          <a:stretch>
            <a:fillRect/>
          </a:stretch>
        </p:blipFill>
        <p:spPr>
          <a:xfrm>
            <a:off x="1767023" y="1505914"/>
            <a:ext cx="5839460" cy="3535193"/>
          </a:xfrm>
          <a:prstGeom prst="roundRect">
            <a:avLst>
              <a:gd name="adj" fmla="val 1848"/>
            </a:avLst>
          </a:prstGeom>
          <a:ln>
            <a:solidFill>
              <a:srgbClr val="FFFFFF"/>
            </a:solidFill>
          </a:ln>
        </p:spPr>
      </p:pic>
    </p:spTree>
    <p:extLst>
      <p:ext uri="{BB962C8B-B14F-4D97-AF65-F5344CB8AC3E}">
        <p14:creationId xmlns:p14="http://schemas.microsoft.com/office/powerpoint/2010/main" val="4080781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2114550"/>
            <a:ext cx="7942730" cy="665226"/>
          </a:xfrm>
        </p:spPr>
        <p:txBody>
          <a:bodyPr>
            <a:normAutofit fontScale="90000"/>
          </a:bodyPr>
          <a:lstStyle/>
          <a:p>
            <a:pPr algn="ctr" eaLnBrk="1" hangingPunct="1">
              <a:defRPr/>
            </a:pPr>
            <a:r>
              <a:rPr lang="en-US" dirty="0" smtClean="0">
                <a:solidFill>
                  <a:srgbClr val="000000"/>
                </a:solidFill>
              </a:rPr>
              <a:t>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122</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4129513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123</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705224"/>
          </a:xfrm>
        </p:spPr>
        <p:txBody>
          <a:bodyPr>
            <a:noAutofit/>
          </a:bodyPr>
          <a:lstStyle/>
          <a:p>
            <a:pPr>
              <a:buNone/>
            </a:pPr>
            <a:r>
              <a:rPr lang="en-US" sz="2400" b="1" dirty="0" smtClean="0"/>
              <a:t>DSS</a:t>
            </a:r>
          </a:p>
          <a:p>
            <a:pPr marL="457200" indent="-457200"/>
            <a:r>
              <a:rPr lang="en-US" sz="2400" dirty="0" smtClean="0"/>
              <a:t>Computer system at the management level of an organization</a:t>
            </a:r>
          </a:p>
          <a:p>
            <a:pPr marL="457200" indent="-457200"/>
            <a:r>
              <a:rPr lang="en-US" sz="2400" dirty="0" smtClean="0"/>
              <a:t>Combines data, analytical tools, and models </a:t>
            </a:r>
          </a:p>
          <a:p>
            <a:pPr marL="457200" indent="-457200"/>
            <a:r>
              <a:rPr lang="en-US" sz="2400" dirty="0" smtClean="0"/>
              <a:t>Supports semi-structured and unstructured decision making</a:t>
            </a:r>
          </a:p>
          <a:p>
            <a:pPr>
              <a:buNone/>
            </a:pPr>
            <a:endParaRPr lang="en-US" sz="2400" b="1" dirty="0" smtClean="0"/>
          </a:p>
        </p:txBody>
      </p:sp>
    </p:spTree>
    <p:extLst>
      <p:ext uri="{BB962C8B-B14F-4D97-AF65-F5344CB8AC3E}">
        <p14:creationId xmlns:p14="http://schemas.microsoft.com/office/powerpoint/2010/main" val="146577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124</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705224"/>
          </a:xfrm>
        </p:spPr>
        <p:txBody>
          <a:bodyPr>
            <a:noAutofit/>
          </a:bodyPr>
          <a:lstStyle/>
          <a:p>
            <a:pPr>
              <a:buNone/>
            </a:pPr>
            <a:r>
              <a:rPr lang="en-US" sz="2400" b="1" dirty="0" smtClean="0"/>
              <a:t>MIS and DSS</a:t>
            </a:r>
          </a:p>
          <a:p>
            <a:pPr>
              <a:buNone/>
            </a:pPr>
            <a:r>
              <a:rPr lang="en-US" sz="2400" dirty="0" smtClean="0"/>
              <a:t>MIS </a:t>
            </a:r>
          </a:p>
          <a:p>
            <a:pPr marL="457200" indent="-457200"/>
            <a:r>
              <a:rPr lang="en-US" sz="2400" dirty="0" smtClean="0"/>
              <a:t>Provides reports based on routine flow of data</a:t>
            </a:r>
          </a:p>
          <a:p>
            <a:pPr marL="457200" indent="-457200"/>
            <a:r>
              <a:rPr lang="en-US" sz="2400" dirty="0" smtClean="0"/>
              <a:t>Assists in general control of the organization</a:t>
            </a:r>
          </a:p>
          <a:p>
            <a:pPr>
              <a:buNone/>
            </a:pPr>
            <a:endParaRPr lang="en-US" sz="2400" dirty="0" smtClean="0"/>
          </a:p>
          <a:p>
            <a:pPr>
              <a:buNone/>
            </a:pPr>
            <a:r>
              <a:rPr lang="en-US" sz="2400" dirty="0" smtClean="0"/>
              <a:t>DSS </a:t>
            </a:r>
          </a:p>
          <a:p>
            <a:pPr marL="457200" indent="-457200"/>
            <a:r>
              <a:rPr lang="en-US" sz="2400" dirty="0" smtClean="0"/>
              <a:t>Emphasizes change, flexibility, rapid response, models, assumptions, ad-hoc queries, and display graphics</a:t>
            </a:r>
            <a:endParaRPr lang="en-US" sz="2400" dirty="0"/>
          </a:p>
        </p:txBody>
      </p:sp>
    </p:spTree>
    <p:extLst>
      <p:ext uri="{BB962C8B-B14F-4D97-AF65-F5344CB8AC3E}">
        <p14:creationId xmlns:p14="http://schemas.microsoft.com/office/powerpoint/2010/main" val="2585783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125</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705224"/>
          </a:xfrm>
        </p:spPr>
        <p:txBody>
          <a:bodyPr>
            <a:noAutofit/>
          </a:bodyPr>
          <a:lstStyle/>
          <a:p>
            <a:pPr>
              <a:buNone/>
            </a:pPr>
            <a:r>
              <a:rPr lang="en-US" sz="2400" b="1" dirty="0" smtClean="0"/>
              <a:t>Types of DSS</a:t>
            </a:r>
          </a:p>
          <a:p>
            <a:pPr>
              <a:buNone/>
            </a:pPr>
            <a:r>
              <a:rPr lang="en-US" sz="2400" i="1" dirty="0" smtClean="0"/>
              <a:t>Model-Driven DSS</a:t>
            </a:r>
            <a:endParaRPr lang="en-US" sz="2400" dirty="0" smtClean="0"/>
          </a:p>
          <a:p>
            <a:pPr marL="457200" indent="-457200"/>
            <a:r>
              <a:rPr lang="en-US" sz="2000" dirty="0" smtClean="0">
                <a:latin typeface="Helvetica Neue"/>
                <a:cs typeface="Helvetica Neue"/>
              </a:rPr>
              <a:t>Primarily stand-alone </a:t>
            </a:r>
          </a:p>
          <a:p>
            <a:pPr marL="457200" indent="-457200"/>
            <a:r>
              <a:rPr lang="en-US" sz="2000" dirty="0" smtClean="0">
                <a:latin typeface="Helvetica Neue"/>
                <a:cs typeface="Helvetica Neue"/>
              </a:rPr>
              <a:t>Uses model to perform “what-if” and other kinds of analytical models from economics</a:t>
            </a:r>
          </a:p>
          <a:p>
            <a:pPr>
              <a:buNone/>
            </a:pPr>
            <a:r>
              <a:rPr lang="en-US" sz="2400" dirty="0" smtClean="0"/>
              <a:t> </a:t>
            </a:r>
            <a:r>
              <a:rPr lang="en-US" sz="2400" i="1" dirty="0" smtClean="0"/>
              <a:t>Data-driven DSS</a:t>
            </a:r>
            <a:endParaRPr lang="en-US" sz="2400" dirty="0" smtClean="0"/>
          </a:p>
          <a:p>
            <a:pPr marL="457200" indent="-457200"/>
            <a:r>
              <a:rPr lang="en-US" sz="2000" dirty="0">
                <a:latin typeface="Helvetica Neue"/>
                <a:cs typeface="Helvetica Neue"/>
              </a:rPr>
              <a:t>Supports decision making by allowing users to extract and analyze useful information previously buried in large databases</a:t>
            </a:r>
          </a:p>
        </p:txBody>
      </p:sp>
    </p:spTree>
    <p:extLst>
      <p:ext uri="{BB962C8B-B14F-4D97-AF65-F5344CB8AC3E}">
        <p14:creationId xmlns:p14="http://schemas.microsoft.com/office/powerpoint/2010/main" val="29180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126</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705224"/>
          </a:xfrm>
        </p:spPr>
        <p:txBody>
          <a:bodyPr>
            <a:noAutofit/>
          </a:bodyPr>
          <a:lstStyle/>
          <a:p>
            <a:pPr>
              <a:buNone/>
            </a:pPr>
            <a:endParaRPr lang="en-US" sz="2400" b="1" dirty="0" smtClean="0"/>
          </a:p>
          <a:p>
            <a:pPr>
              <a:buNone/>
            </a:pPr>
            <a:r>
              <a:rPr lang="en-US" sz="2400" b="1" dirty="0" smtClean="0"/>
              <a:t>Data-mining technology used for DSS</a:t>
            </a:r>
          </a:p>
          <a:p>
            <a:pPr lvl="0">
              <a:buNone/>
            </a:pPr>
            <a:r>
              <a:rPr lang="en-US" sz="2400" dirty="0" smtClean="0"/>
              <a:t>To find hidden patterns and relationships in large databases to infer rules from them and predict future behavior</a:t>
            </a:r>
          </a:p>
          <a:p>
            <a:pPr marL="457200" indent="-457200"/>
            <a:r>
              <a:rPr lang="en-US" sz="2000" b="1" dirty="0" smtClean="0">
                <a:latin typeface="Helvetica Neue"/>
                <a:cs typeface="Helvetica Neue"/>
              </a:rPr>
              <a:t>Associations</a:t>
            </a:r>
            <a:r>
              <a:rPr lang="en-US" sz="2000" dirty="0" smtClean="0">
                <a:latin typeface="Helvetica Neue"/>
                <a:cs typeface="Helvetica Neue"/>
              </a:rPr>
              <a:t>: Occurrences linked to a single event</a:t>
            </a:r>
          </a:p>
          <a:p>
            <a:pPr marL="457200" indent="-457200"/>
            <a:r>
              <a:rPr lang="en-US" sz="2000" b="1" dirty="0" smtClean="0">
                <a:latin typeface="Helvetica Neue"/>
                <a:cs typeface="Helvetica Neue"/>
              </a:rPr>
              <a:t>Sequences</a:t>
            </a:r>
            <a:r>
              <a:rPr lang="en-US" sz="2000" dirty="0" smtClean="0">
                <a:latin typeface="Helvetica Neue"/>
                <a:cs typeface="Helvetica Neue"/>
              </a:rPr>
              <a:t>: Events linked over time</a:t>
            </a:r>
          </a:p>
          <a:p>
            <a:pPr marL="457200" indent="-457200"/>
            <a:r>
              <a:rPr lang="en-US" sz="2000" b="1" dirty="0" smtClean="0">
                <a:latin typeface="Helvetica Neue"/>
                <a:cs typeface="Helvetica Neue"/>
              </a:rPr>
              <a:t>Classification</a:t>
            </a:r>
            <a:r>
              <a:rPr lang="en-US" sz="2000" dirty="0" smtClean="0">
                <a:latin typeface="Helvetica Neue"/>
                <a:cs typeface="Helvetica Neue"/>
              </a:rPr>
              <a:t>: Recognizing patterns that describe the group to which an item belongs</a:t>
            </a:r>
          </a:p>
          <a:p>
            <a:pPr marL="457200" indent="-457200"/>
            <a:r>
              <a:rPr lang="en-US" sz="2000" b="1" dirty="0" smtClean="0">
                <a:latin typeface="Helvetica Neue"/>
                <a:cs typeface="Helvetica Neue"/>
              </a:rPr>
              <a:t>Clustering</a:t>
            </a:r>
            <a:r>
              <a:rPr lang="en-US" sz="2000" dirty="0" smtClean="0">
                <a:latin typeface="Helvetica Neue"/>
                <a:cs typeface="Helvetica Neue"/>
              </a:rPr>
              <a:t>: Similar to classification when no groups have yet been defined. Discovers different groupings within data</a:t>
            </a:r>
            <a:endParaRPr lang="en-US" sz="2000" dirty="0">
              <a:latin typeface="Helvetica Neue"/>
              <a:cs typeface="Helvetica Neue"/>
            </a:endParaRPr>
          </a:p>
        </p:txBody>
      </p:sp>
    </p:spTree>
    <p:extLst>
      <p:ext uri="{BB962C8B-B14F-4D97-AF65-F5344CB8AC3E}">
        <p14:creationId xmlns:p14="http://schemas.microsoft.com/office/powerpoint/2010/main" val="145256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127</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33374"/>
          </a:xfrm>
        </p:spPr>
        <p:txBody>
          <a:bodyPr>
            <a:noAutofit/>
          </a:bodyPr>
          <a:lstStyle/>
          <a:p>
            <a:pPr>
              <a:buNone/>
            </a:pPr>
            <a:r>
              <a:rPr lang="en-US" sz="2400" b="1" dirty="0" smtClean="0"/>
              <a:t>Architecture of DSS</a:t>
            </a:r>
          </a:p>
        </p:txBody>
      </p:sp>
      <p:pic>
        <p:nvPicPr>
          <p:cNvPr id="9" name="Picture 8"/>
          <p:cNvPicPr>
            <a:picLocks noChangeAspect="1"/>
          </p:cNvPicPr>
          <p:nvPr/>
        </p:nvPicPr>
        <p:blipFill rotWithShape="1">
          <a:blip r:embed="rId3"/>
          <a:srcRect l="2604" t="4361" r="66143"/>
          <a:stretch/>
        </p:blipFill>
        <p:spPr>
          <a:xfrm>
            <a:off x="3561656" y="1154906"/>
            <a:ext cx="3445295" cy="3912596"/>
          </a:xfrm>
          <a:prstGeom prst="roundRect">
            <a:avLst>
              <a:gd name="adj" fmla="val 1701"/>
            </a:avLst>
          </a:prstGeom>
          <a:ln>
            <a:solidFill>
              <a:srgbClr val="FFFFFF"/>
            </a:solidFill>
          </a:ln>
        </p:spPr>
      </p:pic>
    </p:spTree>
    <p:extLst>
      <p:ext uri="{BB962C8B-B14F-4D97-AF65-F5344CB8AC3E}">
        <p14:creationId xmlns:p14="http://schemas.microsoft.com/office/powerpoint/2010/main" val="174385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128</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705224"/>
          </a:xfrm>
        </p:spPr>
        <p:txBody>
          <a:bodyPr>
            <a:noAutofit/>
          </a:bodyPr>
          <a:lstStyle/>
          <a:p>
            <a:pPr>
              <a:buNone/>
            </a:pPr>
            <a:r>
              <a:rPr lang="en-US" sz="2400" b="1" dirty="0" smtClean="0"/>
              <a:t>Components of DSS</a:t>
            </a:r>
            <a:endParaRPr lang="en-US" sz="2400" dirty="0" smtClean="0"/>
          </a:p>
          <a:p>
            <a:pPr marL="457200" indent="-457200"/>
            <a:r>
              <a:rPr lang="en-US" sz="2400" b="1" dirty="0" smtClean="0"/>
              <a:t>DSS Database</a:t>
            </a:r>
            <a:r>
              <a:rPr lang="en-US" sz="2400" dirty="0" smtClean="0"/>
              <a:t>: </a:t>
            </a:r>
            <a:r>
              <a:rPr lang="en-US" sz="2000" dirty="0" smtClean="0">
                <a:latin typeface="Helvetica Neue"/>
                <a:cs typeface="Helvetica Neue"/>
              </a:rPr>
              <a:t>Collection of current or historical data from a number of applications or groups. Can be a small PC database or a massive data warehouse</a:t>
            </a:r>
          </a:p>
          <a:p>
            <a:pPr marL="457200" indent="-457200"/>
            <a:r>
              <a:rPr lang="en-US" sz="2400" b="1" dirty="0" smtClean="0"/>
              <a:t>DSS Software System</a:t>
            </a:r>
            <a:r>
              <a:rPr lang="en-US" sz="2400" dirty="0" smtClean="0"/>
              <a:t>: </a:t>
            </a:r>
            <a:r>
              <a:rPr lang="en-US" sz="2000" dirty="0" smtClean="0">
                <a:latin typeface="Helvetica Neue "/>
                <a:cs typeface="Helvetica Neue "/>
              </a:rPr>
              <a:t>Collection of software tools used for data analysis, such as OLAP tools, data-mining tools, or a collections of mathematical and analytical models</a:t>
            </a:r>
          </a:p>
          <a:p>
            <a:pPr marL="457200" indent="-457200"/>
            <a:r>
              <a:rPr lang="en-US" sz="2400" b="1" dirty="0" smtClean="0"/>
              <a:t>Model</a:t>
            </a:r>
            <a:r>
              <a:rPr lang="en-US" sz="2400" dirty="0" smtClean="0"/>
              <a:t>: </a:t>
            </a:r>
            <a:r>
              <a:rPr lang="en-US" sz="2000" dirty="0" smtClean="0">
                <a:latin typeface="Helvetica Neue"/>
                <a:cs typeface="Helvetica Neue"/>
              </a:rPr>
              <a:t>Abstract representation illustrating components or relationships of a phenomenon</a:t>
            </a:r>
          </a:p>
          <a:p>
            <a:pPr marL="457200" indent="-457200"/>
            <a:r>
              <a:rPr lang="en-US" sz="2400" b="1" dirty="0" smtClean="0"/>
              <a:t>Sensitivity Analysis</a:t>
            </a:r>
            <a:r>
              <a:rPr lang="en-US" sz="2400" dirty="0" smtClean="0"/>
              <a:t>: </a:t>
            </a:r>
            <a:r>
              <a:rPr lang="en-US" sz="2000" dirty="0" smtClean="0">
                <a:latin typeface="Helvetica Neue"/>
                <a:cs typeface="Helvetica Neue"/>
              </a:rPr>
              <a:t>Models that ask “what-if” questions repeatedly to determine the impact of changes in one or more factors on the outcomes</a:t>
            </a:r>
            <a:endParaRPr lang="en-US" sz="2000" dirty="0">
              <a:latin typeface="Helvetica Neue"/>
              <a:cs typeface="Helvetica Neue"/>
            </a:endParaRPr>
          </a:p>
        </p:txBody>
      </p:sp>
    </p:spTree>
    <p:extLst>
      <p:ext uri="{BB962C8B-B14F-4D97-AF65-F5344CB8AC3E}">
        <p14:creationId xmlns:p14="http://schemas.microsoft.com/office/powerpoint/2010/main" val="1967509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168089"/>
            <a:ext cx="7576970" cy="665226"/>
          </a:xfrm>
        </p:spPr>
        <p:txBody>
          <a:bodyPr>
            <a:normAutofit fontScale="90000"/>
          </a:bodyPr>
          <a:lstStyle/>
          <a:p>
            <a:pPr eaLnBrk="1" hangingPunct="1">
              <a:defRPr/>
            </a:pPr>
            <a:r>
              <a:rPr lang="en-US" dirty="0" smtClean="0">
                <a:solidFill>
                  <a:srgbClr val="404040"/>
                </a:solidFill>
              </a:rPr>
              <a:t>MIS sample report</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8" name="Picture 7"/>
          <p:cNvPicPr>
            <a:picLocks noChangeAspect="1"/>
          </p:cNvPicPr>
          <p:nvPr/>
        </p:nvPicPr>
        <p:blipFill rotWithShape="1">
          <a:blip r:embed="rId3"/>
          <a:srcRect l="2086" r="18297"/>
          <a:stretch/>
        </p:blipFill>
        <p:spPr>
          <a:xfrm>
            <a:off x="1530865" y="833315"/>
            <a:ext cx="6102866" cy="4004465"/>
          </a:xfrm>
          <a:prstGeom prst="roundRect">
            <a:avLst>
              <a:gd name="adj" fmla="val 7225"/>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12</a:t>
            </a:fld>
            <a:endParaRPr lang="en-US"/>
          </a:p>
        </p:txBody>
      </p:sp>
    </p:spTree>
    <p:extLst>
      <p:ext uri="{BB962C8B-B14F-4D97-AF65-F5344CB8AC3E}">
        <p14:creationId xmlns:p14="http://schemas.microsoft.com/office/powerpoint/2010/main" val="490301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129</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705224"/>
          </a:xfrm>
        </p:spPr>
        <p:txBody>
          <a:bodyPr>
            <a:noAutofit/>
          </a:bodyPr>
          <a:lstStyle/>
          <a:p>
            <a:pPr>
              <a:buNone/>
            </a:pPr>
            <a:r>
              <a:rPr lang="en-US" sz="2400" dirty="0" smtClean="0"/>
              <a:t>Examples of Decision-Support Systems</a:t>
            </a:r>
          </a:p>
          <a:p>
            <a:pPr marL="457200" indent="-457200">
              <a:spcBef>
                <a:spcPts val="600"/>
              </a:spcBef>
            </a:pPr>
            <a:r>
              <a:rPr lang="en-US" sz="2000" dirty="0" smtClean="0"/>
              <a:t>General Accident Insurance: </a:t>
            </a:r>
            <a:r>
              <a:rPr lang="en-US" sz="1800" dirty="0" smtClean="0">
                <a:latin typeface="Helvetica Neue"/>
                <a:cs typeface="Helvetica Neue"/>
              </a:rPr>
              <a:t>Customer buying patterns and fraud detection</a:t>
            </a:r>
          </a:p>
          <a:p>
            <a:pPr marL="457200" indent="-457200">
              <a:spcBef>
                <a:spcPts val="600"/>
              </a:spcBef>
            </a:pPr>
            <a:r>
              <a:rPr lang="en-US" sz="2000" dirty="0" smtClean="0"/>
              <a:t>Bank of America: </a:t>
            </a:r>
            <a:r>
              <a:rPr lang="en-US" sz="1800" dirty="0">
                <a:latin typeface="Helvetica Neue"/>
                <a:cs typeface="Helvetica Neue"/>
              </a:rPr>
              <a:t>Customer profiles</a:t>
            </a:r>
          </a:p>
          <a:p>
            <a:pPr marL="457200" indent="-457200">
              <a:spcBef>
                <a:spcPts val="600"/>
              </a:spcBef>
            </a:pPr>
            <a:r>
              <a:rPr lang="en-US" sz="2000" dirty="0" smtClean="0"/>
              <a:t>Frito-Lay, Inc.: </a:t>
            </a:r>
            <a:r>
              <a:rPr lang="en-US" sz="1800" dirty="0">
                <a:latin typeface="Helvetica Neue"/>
                <a:cs typeface="Helvetica Neue"/>
              </a:rPr>
              <a:t>Price, advertising, and promotion selection</a:t>
            </a:r>
          </a:p>
          <a:p>
            <a:pPr marL="457200" indent="-457200">
              <a:spcBef>
                <a:spcPts val="600"/>
              </a:spcBef>
            </a:pPr>
            <a:r>
              <a:rPr lang="en-US" sz="2000" dirty="0" smtClean="0"/>
              <a:t>Southern Railway: </a:t>
            </a:r>
            <a:r>
              <a:rPr lang="en-US" sz="1800" dirty="0">
                <a:latin typeface="Helvetica Neue"/>
                <a:cs typeface="Helvetica Neue"/>
              </a:rPr>
              <a:t>Train dispatching and routing</a:t>
            </a:r>
          </a:p>
          <a:p>
            <a:pPr marL="457200" indent="-457200">
              <a:spcBef>
                <a:spcPts val="600"/>
              </a:spcBef>
            </a:pPr>
            <a:r>
              <a:rPr lang="en-US" sz="2000" dirty="0" smtClean="0"/>
              <a:t>Texas Oil and Gas Corporation: </a:t>
            </a:r>
            <a:r>
              <a:rPr lang="en-US" sz="1800" dirty="0">
                <a:latin typeface="Helvetica Neue"/>
                <a:cs typeface="Helvetica Neue"/>
              </a:rPr>
              <a:t>Evaluation of potential drilling sites</a:t>
            </a:r>
          </a:p>
          <a:p>
            <a:pPr marL="457200" indent="-457200">
              <a:spcBef>
                <a:spcPts val="600"/>
              </a:spcBef>
            </a:pPr>
            <a:r>
              <a:rPr lang="en-US" sz="2000" dirty="0" smtClean="0"/>
              <a:t>The Gap: </a:t>
            </a:r>
            <a:r>
              <a:rPr lang="en-US" sz="1800" dirty="0">
                <a:latin typeface="Helvetica Neue"/>
                <a:cs typeface="Helvetica Neue"/>
              </a:rPr>
              <a:t>Inventory stocking and merchandising</a:t>
            </a:r>
          </a:p>
          <a:p>
            <a:pPr marL="457200" indent="-457200">
              <a:spcBef>
                <a:spcPts val="600"/>
              </a:spcBef>
            </a:pPr>
            <a:r>
              <a:rPr lang="en-US" sz="2000" dirty="0" smtClean="0"/>
              <a:t>United Airlines: </a:t>
            </a:r>
            <a:r>
              <a:rPr lang="en-US" sz="1800" dirty="0">
                <a:latin typeface="Helvetica Neue"/>
                <a:cs typeface="Helvetica Neue"/>
              </a:rPr>
              <a:t>Flight scheduling, passenger demand forecasting</a:t>
            </a:r>
          </a:p>
          <a:p>
            <a:pPr marL="457200" indent="-457200">
              <a:spcBef>
                <a:spcPts val="600"/>
              </a:spcBef>
            </a:pPr>
            <a:r>
              <a:rPr lang="en-US" sz="2000" dirty="0" smtClean="0"/>
              <a:t>U.S. Department of Defense: </a:t>
            </a:r>
            <a:r>
              <a:rPr lang="en-US" sz="1800" dirty="0">
                <a:latin typeface="Helvetica Neue"/>
                <a:cs typeface="Helvetica Neue"/>
              </a:rPr>
              <a:t>Defense contract analysis</a:t>
            </a:r>
          </a:p>
        </p:txBody>
      </p:sp>
    </p:spTree>
    <p:extLst>
      <p:ext uri="{BB962C8B-B14F-4D97-AF65-F5344CB8AC3E}">
        <p14:creationId xmlns:p14="http://schemas.microsoft.com/office/powerpoint/2010/main" val="3790295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130</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705224"/>
          </a:xfrm>
        </p:spPr>
        <p:txBody>
          <a:bodyPr>
            <a:noAutofit/>
          </a:bodyPr>
          <a:lstStyle/>
          <a:p>
            <a:pPr>
              <a:buNone/>
            </a:pPr>
            <a:r>
              <a:rPr lang="en-US" sz="2400" b="1" dirty="0" smtClean="0"/>
              <a:t>DSS for Pricing Decisions</a:t>
            </a:r>
            <a:endParaRPr lang="en-US" sz="2400" dirty="0" smtClean="0"/>
          </a:p>
          <a:p>
            <a:pPr marL="342900" indent="-342900"/>
            <a:r>
              <a:rPr lang="en-US" sz="1800" dirty="0" smtClean="0">
                <a:latin typeface="Helvetica Neue"/>
                <a:cs typeface="Helvetica Neue"/>
              </a:rPr>
              <a:t>By analyzing several years of sales data for similar items, the software estimates a “seasonal demand curve” for each item and predicts how many units would sell each week at various prices.</a:t>
            </a:r>
          </a:p>
          <a:p>
            <a:pPr marL="342900" indent="-342900"/>
            <a:r>
              <a:rPr lang="en-US" sz="1800" dirty="0" smtClean="0">
                <a:latin typeface="Helvetica Neue"/>
                <a:cs typeface="Helvetica Neue"/>
              </a:rPr>
              <a:t>The software uses sales history to predict how sensitive customer demand will be to price changes</a:t>
            </a:r>
          </a:p>
          <a:p>
            <a:pPr>
              <a:buNone/>
            </a:pPr>
            <a:r>
              <a:rPr lang="en-US" sz="2400" b="1" dirty="0" smtClean="0"/>
              <a:t>DSS for Supply Chain Management</a:t>
            </a:r>
            <a:endParaRPr lang="en-US" sz="2400" dirty="0" smtClean="0"/>
          </a:p>
          <a:p>
            <a:pPr marL="457200" indent="-457200"/>
            <a:r>
              <a:rPr lang="en-US" sz="1800" dirty="0">
                <a:latin typeface="Helvetica Neue"/>
                <a:cs typeface="Helvetica Neue"/>
              </a:rPr>
              <a:t>Can help firms model inventory stocking levels, production schedules, or transportation plans</a:t>
            </a:r>
          </a:p>
          <a:p>
            <a:pPr marL="457200" indent="-457200"/>
            <a:r>
              <a:rPr lang="en-US" sz="1800" dirty="0">
                <a:latin typeface="Helvetica Neue"/>
                <a:cs typeface="Helvetica Neue"/>
              </a:rPr>
              <a:t>Can provide firms with information on key performance indicators such as lead time, cycle time, inventory turns, or total supply chain costs</a:t>
            </a:r>
          </a:p>
        </p:txBody>
      </p:sp>
    </p:spTree>
    <p:extLst>
      <p:ext uri="{BB962C8B-B14F-4D97-AF65-F5344CB8AC3E}">
        <p14:creationId xmlns:p14="http://schemas.microsoft.com/office/powerpoint/2010/main" val="2554379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131</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705224"/>
          </a:xfrm>
        </p:spPr>
        <p:txBody>
          <a:bodyPr>
            <a:noAutofit/>
          </a:bodyPr>
          <a:lstStyle/>
          <a:p>
            <a:pPr>
              <a:buNone/>
            </a:pPr>
            <a:r>
              <a:rPr lang="en-US" sz="2400" b="1" dirty="0" smtClean="0"/>
              <a:t>DSS for customer analysis and segmentation</a:t>
            </a:r>
            <a:endParaRPr lang="en-US" sz="1800" dirty="0"/>
          </a:p>
        </p:txBody>
      </p:sp>
      <p:pic>
        <p:nvPicPr>
          <p:cNvPr id="9" name="Picture 8"/>
          <p:cNvPicPr>
            <a:picLocks noChangeAspect="1"/>
          </p:cNvPicPr>
          <p:nvPr/>
        </p:nvPicPr>
        <p:blipFill>
          <a:blip r:embed="rId3"/>
          <a:srcRect r="33325"/>
          <a:stretch>
            <a:fillRect/>
          </a:stretch>
        </p:blipFill>
        <p:spPr>
          <a:xfrm>
            <a:off x="1610406" y="1619433"/>
            <a:ext cx="6285979" cy="3421674"/>
          </a:xfrm>
          <a:prstGeom prst="roundRect">
            <a:avLst>
              <a:gd name="adj" fmla="val 4710"/>
            </a:avLst>
          </a:prstGeom>
          <a:noFill/>
          <a:ln>
            <a:solidFill>
              <a:srgbClr val="FFFFFF"/>
            </a:solidFill>
          </a:ln>
        </p:spPr>
      </p:pic>
    </p:spTree>
    <p:extLst>
      <p:ext uri="{BB962C8B-B14F-4D97-AF65-F5344CB8AC3E}">
        <p14:creationId xmlns:p14="http://schemas.microsoft.com/office/powerpoint/2010/main" val="1030667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306324"/>
            <a:ext cx="7942730" cy="665226"/>
          </a:xfrm>
        </p:spPr>
        <p:txBody>
          <a:bodyPr>
            <a:normAutofit fontScale="90000"/>
          </a:bodyPr>
          <a:lstStyle/>
          <a:p>
            <a:pPr eaLnBrk="1" hangingPunct="1">
              <a:defRPr/>
            </a:pPr>
            <a:r>
              <a:rPr lang="en-US" dirty="0" smtClean="0">
                <a:solidFill>
                  <a:srgbClr val="000000"/>
                </a:solidFill>
              </a:rPr>
              <a:t>Applications in decision support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132</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95376"/>
            <a:ext cx="7942730" cy="3705224"/>
          </a:xfrm>
        </p:spPr>
        <p:txBody>
          <a:bodyPr>
            <a:noAutofit/>
          </a:bodyPr>
          <a:lstStyle/>
          <a:p>
            <a:pPr>
              <a:spcBef>
                <a:spcPts val="600"/>
              </a:spcBef>
              <a:buNone/>
            </a:pPr>
            <a:r>
              <a:rPr lang="en-US" b="1" dirty="0" smtClean="0"/>
              <a:t>Data Visualization and Geographic Information Systems (GIS)</a:t>
            </a:r>
            <a:endParaRPr lang="en-US" dirty="0" smtClean="0"/>
          </a:p>
          <a:p>
            <a:pPr>
              <a:buNone/>
            </a:pPr>
            <a:r>
              <a:rPr lang="en-US" sz="2400" dirty="0" smtClean="0"/>
              <a:t>Customer Decision-Support System (CDSS)</a:t>
            </a:r>
          </a:p>
          <a:p>
            <a:pPr marL="342900" indent="-342900"/>
            <a:r>
              <a:rPr lang="en-US" sz="1800" dirty="0" smtClean="0">
                <a:latin typeface="Helvetica Neue"/>
                <a:cs typeface="Helvetica Neue"/>
              </a:rPr>
              <a:t>System to support the decision-making process of an existing or potential customer</a:t>
            </a:r>
          </a:p>
          <a:p>
            <a:pPr>
              <a:buNone/>
            </a:pPr>
            <a:r>
              <a:rPr lang="en-US" sz="2400" dirty="0" smtClean="0"/>
              <a:t>Group Decision-Support System (GDSS)</a:t>
            </a:r>
          </a:p>
          <a:p>
            <a:pPr marL="342900" indent="-342900"/>
            <a:r>
              <a:rPr lang="en-US" sz="1800" dirty="0">
                <a:latin typeface="Helvetica Neue"/>
                <a:cs typeface="Helvetica Neue"/>
              </a:rPr>
              <a:t>An interactive computer-based system to facilitate the solution to unstructured problems by a set of decision makers working together as a group</a:t>
            </a:r>
          </a:p>
        </p:txBody>
      </p:sp>
    </p:spTree>
    <p:extLst>
      <p:ext uri="{BB962C8B-B14F-4D97-AF65-F5344CB8AC3E}">
        <p14:creationId xmlns:p14="http://schemas.microsoft.com/office/powerpoint/2010/main" val="4043085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47263"/>
            <a:ext cx="8229600" cy="4047360"/>
          </a:xfrm>
        </p:spPr>
        <p:txBody>
          <a:bodyPr anchor="ctr" anchorCtr="0"/>
          <a:lstStyle/>
          <a:p>
            <a:pPr marL="0" indent="0" algn="ctr">
              <a:buNone/>
            </a:pPr>
            <a:r>
              <a:rPr lang="en-US" dirty="0" smtClean="0">
                <a:latin typeface="Helvetica Neue Black Condensed"/>
                <a:cs typeface="Helvetica Neue Black Condensed"/>
              </a:rPr>
              <a:t>Demo:</a:t>
            </a:r>
          </a:p>
          <a:p>
            <a:pPr marL="0" indent="0" algn="ctr">
              <a:buNone/>
            </a:pPr>
            <a:r>
              <a:rPr lang="en-US" dirty="0" smtClean="0"/>
              <a:t>Data-driven model building for decision-making</a:t>
            </a:r>
            <a:endParaRPr lang="en-US" dirty="0"/>
          </a:p>
        </p:txBody>
      </p:sp>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133</a:t>
            </a:fld>
            <a:endParaRPr lang="en-US"/>
          </a:p>
        </p:txBody>
      </p:sp>
    </p:spTree>
    <p:extLst>
      <p:ext uri="{BB962C8B-B14F-4D97-AF65-F5344CB8AC3E}">
        <p14:creationId xmlns:p14="http://schemas.microsoft.com/office/powerpoint/2010/main" val="194971576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47263"/>
            <a:ext cx="8229600" cy="4047360"/>
          </a:xfrm>
        </p:spPr>
        <p:txBody>
          <a:bodyPr anchor="ctr" anchorCtr="0"/>
          <a:lstStyle/>
          <a:p>
            <a:pPr marL="0" indent="0" algn="ctr">
              <a:buNone/>
            </a:pPr>
            <a:r>
              <a:rPr lang="en-US" dirty="0" smtClean="0">
                <a:latin typeface="Helvetica Neue Black Condensed"/>
                <a:cs typeface="Helvetica Neue Black Condensed"/>
              </a:rPr>
              <a:t>Discussion on Nepali Business Scenario</a:t>
            </a:r>
            <a:endParaRPr lang="en-US" dirty="0"/>
          </a:p>
        </p:txBody>
      </p:sp>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134</a:t>
            </a:fld>
            <a:endParaRPr lang="en-US"/>
          </a:p>
        </p:txBody>
      </p:sp>
    </p:spTree>
    <p:extLst>
      <p:ext uri="{BB962C8B-B14F-4D97-AF65-F5344CB8AC3E}">
        <p14:creationId xmlns:p14="http://schemas.microsoft.com/office/powerpoint/2010/main" val="158949447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168089"/>
            <a:ext cx="7576970" cy="665226"/>
          </a:xfrm>
        </p:spPr>
        <p:txBody>
          <a:bodyPr>
            <a:normAutofit fontScale="90000"/>
          </a:bodyPr>
          <a:lstStyle/>
          <a:p>
            <a:pPr eaLnBrk="1" hangingPunct="1">
              <a:defRPr/>
            </a:pPr>
            <a:r>
              <a:rPr lang="en-US" dirty="0" smtClean="0">
                <a:solidFill>
                  <a:srgbClr val="404040"/>
                </a:solidFill>
              </a:rPr>
              <a:t>Decision support systems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0"/>
            <a:ext cx="7942730" cy="3567113"/>
          </a:xfrm>
        </p:spPr>
        <p:txBody>
          <a:bodyPr>
            <a:noAutofit/>
          </a:bodyPr>
          <a:lstStyle/>
          <a:p>
            <a:pPr lvl="0">
              <a:buNone/>
            </a:pPr>
            <a:r>
              <a:rPr lang="en-US" sz="2800" dirty="0" smtClean="0"/>
              <a:t>Serve management level with data analysis for making decisions</a:t>
            </a:r>
          </a:p>
          <a:p>
            <a:pPr marL="514350" indent="-514350"/>
            <a:r>
              <a:rPr lang="en-US" sz="2800" b="1" dirty="0" smtClean="0"/>
              <a:t>Input</a:t>
            </a:r>
            <a:r>
              <a:rPr lang="en-US" sz="2800" dirty="0" smtClean="0"/>
              <a:t>: </a:t>
            </a:r>
            <a:r>
              <a:rPr lang="en-US" sz="2400" dirty="0" smtClean="0">
                <a:latin typeface="Helvetica Neue"/>
                <a:cs typeface="Helvetica Neue"/>
              </a:rPr>
              <a:t>Low-volume data or massive databases, analytic models, and data analysis tools</a:t>
            </a:r>
            <a:endParaRPr lang="en-US" sz="2800" dirty="0" smtClean="0">
              <a:latin typeface="Helvetica Neue"/>
              <a:cs typeface="Helvetica Neue"/>
            </a:endParaRPr>
          </a:p>
          <a:p>
            <a:pPr marL="514350" indent="-514350"/>
            <a:r>
              <a:rPr lang="en-US" sz="2800" b="1" dirty="0" smtClean="0"/>
              <a:t>Processing</a:t>
            </a:r>
            <a:r>
              <a:rPr lang="en-US" sz="2800" dirty="0" smtClean="0"/>
              <a:t>: </a:t>
            </a:r>
            <a:r>
              <a:rPr lang="en-US" sz="2400" dirty="0">
                <a:latin typeface="Helvetica Neue"/>
                <a:cs typeface="Helvetica Neue"/>
              </a:rPr>
              <a:t>Interactive, simulations, analysis</a:t>
            </a:r>
          </a:p>
          <a:p>
            <a:pPr marL="514350" indent="-514350"/>
            <a:r>
              <a:rPr lang="en-US" b="1" dirty="0"/>
              <a:t>Output</a:t>
            </a:r>
            <a:r>
              <a:rPr lang="en-US" sz="2400" dirty="0">
                <a:latin typeface="Helvetica Neue"/>
                <a:cs typeface="Helvetica Neue"/>
              </a:rPr>
              <a:t>: Special reports, decision analyses, responses to queries</a:t>
            </a:r>
          </a:p>
          <a:p>
            <a:pPr marL="514350" indent="-514350"/>
            <a:r>
              <a:rPr lang="en-US" sz="2800" b="1" dirty="0" smtClean="0"/>
              <a:t>Users</a:t>
            </a:r>
            <a:r>
              <a:rPr lang="en-US" sz="2800" dirty="0" smtClean="0"/>
              <a:t>: </a:t>
            </a:r>
            <a:r>
              <a:rPr lang="en-US" sz="2400" dirty="0">
                <a:latin typeface="Helvetica Neue"/>
                <a:cs typeface="Helvetica Neue"/>
              </a:rPr>
              <a:t>Professionals, staff managers </a:t>
            </a:r>
          </a:p>
        </p:txBody>
      </p:sp>
      <p:sp>
        <p:nvSpPr>
          <p:cNvPr id="2" name="Slide Number Placeholder 1"/>
          <p:cNvSpPr>
            <a:spLocks noGrp="1"/>
          </p:cNvSpPr>
          <p:nvPr>
            <p:ph type="sldNum" sz="quarter" idx="12"/>
          </p:nvPr>
        </p:nvSpPr>
        <p:spPr/>
        <p:txBody>
          <a:bodyPr/>
          <a:lstStyle/>
          <a:p>
            <a:fld id="{70915109-DA69-6E47-8559-61ECB78F5B26}" type="slidenum">
              <a:rPr lang="en-US" smtClean="0"/>
              <a:t>13</a:t>
            </a:fld>
            <a:endParaRPr lang="en-US"/>
          </a:p>
        </p:txBody>
      </p:sp>
    </p:spTree>
    <p:extLst>
      <p:ext uri="{BB962C8B-B14F-4D97-AF65-F5344CB8AC3E}">
        <p14:creationId xmlns:p14="http://schemas.microsoft.com/office/powerpoint/2010/main" val="3616801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168089"/>
            <a:ext cx="7576970" cy="665226"/>
          </a:xfrm>
        </p:spPr>
        <p:txBody>
          <a:bodyPr>
            <a:normAutofit fontScale="90000"/>
          </a:bodyPr>
          <a:lstStyle/>
          <a:p>
            <a:pPr eaLnBrk="1" hangingPunct="1">
              <a:defRPr/>
            </a:pPr>
            <a:r>
              <a:rPr lang="en-US" dirty="0" smtClean="0">
                <a:solidFill>
                  <a:srgbClr val="404040"/>
                </a:solidFill>
              </a:rPr>
              <a:t>Voyage estimating DSS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9" name="Picture 8"/>
          <p:cNvPicPr>
            <a:picLocks noChangeAspect="1"/>
          </p:cNvPicPr>
          <p:nvPr/>
        </p:nvPicPr>
        <p:blipFill rotWithShape="1">
          <a:blip r:embed="rId3"/>
          <a:srcRect l="2572" t="-5565" r="33535" b="-5565"/>
          <a:stretch/>
        </p:blipFill>
        <p:spPr>
          <a:xfrm>
            <a:off x="1489676" y="980645"/>
            <a:ext cx="6308811" cy="3838063"/>
          </a:xfrm>
          <a:prstGeom prst="roundRect">
            <a:avLst>
              <a:gd name="adj" fmla="val 5556"/>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14</a:t>
            </a:fld>
            <a:endParaRPr lang="en-US"/>
          </a:p>
        </p:txBody>
      </p:sp>
    </p:spTree>
    <p:extLst>
      <p:ext uri="{BB962C8B-B14F-4D97-AF65-F5344CB8AC3E}">
        <p14:creationId xmlns:p14="http://schemas.microsoft.com/office/powerpoint/2010/main" val="1082703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69" y="168089"/>
            <a:ext cx="8283227" cy="665226"/>
          </a:xfrm>
        </p:spPr>
        <p:txBody>
          <a:bodyPr>
            <a:normAutofit fontScale="90000"/>
          </a:bodyPr>
          <a:lstStyle/>
          <a:p>
            <a:pPr eaLnBrk="1" hangingPunct="1">
              <a:defRPr/>
            </a:pPr>
            <a:r>
              <a:rPr lang="en-US" dirty="0" smtClean="0">
                <a:solidFill>
                  <a:srgbClr val="404040"/>
                </a:solidFill>
              </a:rPr>
              <a:t>Executive support systems (ESS)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0"/>
            <a:ext cx="7942730" cy="3567113"/>
          </a:xfrm>
        </p:spPr>
        <p:txBody>
          <a:bodyPr>
            <a:noAutofit/>
          </a:bodyPr>
          <a:lstStyle/>
          <a:p>
            <a:pPr lvl="0">
              <a:buNone/>
            </a:pPr>
            <a:r>
              <a:rPr lang="en-US" sz="2800" dirty="0" smtClean="0"/>
              <a:t>Provide communications and computing environment that serves the organization’s strategic level</a:t>
            </a:r>
          </a:p>
          <a:p>
            <a:pPr marL="514350" indent="-514350"/>
            <a:r>
              <a:rPr lang="en-US" sz="2800" b="1" dirty="0" smtClean="0"/>
              <a:t>Input</a:t>
            </a:r>
            <a:r>
              <a:rPr lang="en-US" sz="2800" dirty="0" smtClean="0"/>
              <a:t>: </a:t>
            </a:r>
            <a:r>
              <a:rPr lang="en-US" sz="2400" dirty="0" smtClean="0">
                <a:latin typeface="Helvetica Neue"/>
                <a:cs typeface="Helvetica Neue"/>
              </a:rPr>
              <a:t>External and internal aggregate data</a:t>
            </a:r>
            <a:endParaRPr lang="en-US" sz="2800" dirty="0" smtClean="0">
              <a:latin typeface="Helvetica Neue"/>
              <a:cs typeface="Helvetica Neue"/>
            </a:endParaRPr>
          </a:p>
          <a:p>
            <a:pPr marL="514350" indent="-514350"/>
            <a:r>
              <a:rPr lang="en-US" sz="2800" b="1" dirty="0" smtClean="0"/>
              <a:t>Processing</a:t>
            </a:r>
            <a:r>
              <a:rPr lang="en-US" sz="2800" dirty="0" smtClean="0"/>
              <a:t>: </a:t>
            </a:r>
            <a:r>
              <a:rPr lang="en-US" sz="2400" dirty="0" smtClean="0">
                <a:latin typeface="Helvetica Neue"/>
                <a:cs typeface="Helvetica Neue"/>
              </a:rPr>
              <a:t>Graphics, simulations, interactive</a:t>
            </a:r>
            <a:endParaRPr lang="en-US" sz="2800" dirty="0" smtClean="0">
              <a:latin typeface="Helvetica Neue"/>
              <a:cs typeface="Helvetica Neue"/>
            </a:endParaRPr>
          </a:p>
          <a:p>
            <a:pPr marL="514350" indent="-514350"/>
            <a:r>
              <a:rPr lang="en-US" sz="2800" b="1" dirty="0" smtClean="0"/>
              <a:t>Output</a:t>
            </a:r>
            <a:r>
              <a:rPr lang="en-US" sz="2800" dirty="0" smtClean="0"/>
              <a:t>: </a:t>
            </a:r>
            <a:r>
              <a:rPr lang="en-US" sz="2400" dirty="0" smtClean="0">
                <a:latin typeface="Helvetica Neue"/>
                <a:cs typeface="Helvetica Neue"/>
              </a:rPr>
              <a:t>Projections, responses to queries</a:t>
            </a:r>
            <a:endParaRPr lang="en-US" sz="2800" dirty="0" smtClean="0">
              <a:latin typeface="Helvetica Neue"/>
              <a:cs typeface="Helvetica Neue"/>
            </a:endParaRPr>
          </a:p>
          <a:p>
            <a:pPr marL="514350" indent="-514350"/>
            <a:r>
              <a:rPr lang="en-US" sz="2800" b="1" dirty="0" smtClean="0"/>
              <a:t>Users</a:t>
            </a:r>
            <a:r>
              <a:rPr lang="en-US" sz="2800" dirty="0" smtClean="0"/>
              <a:t>: </a:t>
            </a:r>
            <a:r>
              <a:rPr lang="en-US" sz="2400" dirty="0" smtClean="0">
                <a:latin typeface="Helvetica Neue"/>
                <a:cs typeface="Helvetica Neue"/>
              </a:rPr>
              <a:t>Senior Managers</a:t>
            </a:r>
            <a:endParaRPr lang="en-US" sz="2800" dirty="0" smtClean="0">
              <a:latin typeface="Helvetica Neue"/>
              <a:cs typeface="Helvetica Neue"/>
            </a:endParaRPr>
          </a:p>
          <a:p>
            <a:pPr lvl="0">
              <a:buNone/>
            </a:pPr>
            <a:r>
              <a:rPr lang="en-US" sz="2800" dirty="0" smtClean="0"/>
              <a:t> </a:t>
            </a:r>
            <a:endParaRPr lang="en-US" sz="2800" dirty="0"/>
          </a:p>
        </p:txBody>
      </p:sp>
      <p:sp>
        <p:nvSpPr>
          <p:cNvPr id="2" name="Slide Number Placeholder 1"/>
          <p:cNvSpPr>
            <a:spLocks noGrp="1"/>
          </p:cNvSpPr>
          <p:nvPr>
            <p:ph type="sldNum" sz="quarter" idx="12"/>
          </p:nvPr>
        </p:nvSpPr>
        <p:spPr/>
        <p:txBody>
          <a:bodyPr/>
          <a:lstStyle/>
          <a:p>
            <a:fld id="{70915109-DA69-6E47-8559-61ECB78F5B26}" type="slidenum">
              <a:rPr lang="en-US" smtClean="0"/>
              <a:t>15</a:t>
            </a:fld>
            <a:endParaRPr lang="en-US"/>
          </a:p>
        </p:txBody>
      </p:sp>
    </p:spTree>
    <p:extLst>
      <p:ext uri="{BB962C8B-B14F-4D97-AF65-F5344CB8AC3E}">
        <p14:creationId xmlns:p14="http://schemas.microsoft.com/office/powerpoint/2010/main" val="56109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69" y="168089"/>
            <a:ext cx="8214579" cy="665226"/>
          </a:xfrm>
        </p:spPr>
        <p:txBody>
          <a:bodyPr>
            <a:normAutofit fontScale="90000"/>
          </a:bodyPr>
          <a:lstStyle/>
          <a:p>
            <a:pPr eaLnBrk="1" hangingPunct="1">
              <a:defRPr/>
            </a:pPr>
            <a:r>
              <a:rPr lang="en-US" dirty="0" smtClean="0">
                <a:solidFill>
                  <a:srgbClr val="404040"/>
                </a:solidFill>
              </a:rPr>
              <a:t>Executive support systems (ESS)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10" name="Picture 9"/>
          <p:cNvPicPr>
            <a:picLocks noChangeAspect="1"/>
          </p:cNvPicPr>
          <p:nvPr/>
        </p:nvPicPr>
        <p:blipFill rotWithShape="1">
          <a:blip r:embed="rId3"/>
          <a:srcRect t="-5565" r="33233" b="-5565"/>
          <a:stretch/>
        </p:blipFill>
        <p:spPr>
          <a:xfrm>
            <a:off x="2160978" y="971551"/>
            <a:ext cx="4896103" cy="3709199"/>
          </a:xfrm>
          <a:prstGeom prst="roundRect">
            <a:avLst>
              <a:gd name="adj" fmla="val 4341"/>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16</a:t>
            </a:fld>
            <a:endParaRPr lang="en-US"/>
          </a:p>
        </p:txBody>
      </p:sp>
    </p:spTree>
    <p:extLst>
      <p:ext uri="{BB962C8B-B14F-4D97-AF65-F5344CB8AC3E}">
        <p14:creationId xmlns:p14="http://schemas.microsoft.com/office/powerpoint/2010/main" val="987299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168089"/>
            <a:ext cx="7576970" cy="665226"/>
          </a:xfrm>
        </p:spPr>
        <p:txBody>
          <a:bodyPr>
            <a:normAutofit fontScale="90000"/>
          </a:bodyPr>
          <a:lstStyle/>
          <a:p>
            <a:pPr eaLnBrk="1" hangingPunct="1">
              <a:defRPr/>
            </a:pPr>
            <a:r>
              <a:rPr lang="en-US" dirty="0" smtClean="0">
                <a:solidFill>
                  <a:srgbClr val="404040"/>
                </a:solidFill>
              </a:rPr>
              <a:t>Summary of IS</a:t>
            </a:r>
            <a:r>
              <a:rPr lang="en-US" cap="none" dirty="0" smtClean="0">
                <a:solidFill>
                  <a:srgbClr val="404040"/>
                </a:solidFill>
              </a:rPr>
              <a:t>s</a:t>
            </a:r>
            <a:endParaRPr lang="en-US" dirty="0" smtClean="0">
              <a:solidFill>
                <a:srgbClr val="404040"/>
              </a:solidFill>
            </a:endParaRP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9" name="Picture 8"/>
          <p:cNvPicPr>
            <a:picLocks noChangeAspect="1"/>
          </p:cNvPicPr>
          <p:nvPr/>
        </p:nvPicPr>
        <p:blipFill rotWithShape="1">
          <a:blip r:embed="rId3"/>
          <a:srcRect l="-176" r="-1750" b="6089"/>
          <a:stretch/>
        </p:blipFill>
        <p:spPr>
          <a:xfrm>
            <a:off x="457200" y="1069716"/>
            <a:ext cx="8364111" cy="3509147"/>
          </a:xfrm>
          <a:prstGeom prst="rect">
            <a:avLst/>
          </a:prstGeom>
        </p:spPr>
      </p:pic>
      <p:sp>
        <p:nvSpPr>
          <p:cNvPr id="2" name="Slide Number Placeholder 1"/>
          <p:cNvSpPr>
            <a:spLocks noGrp="1"/>
          </p:cNvSpPr>
          <p:nvPr>
            <p:ph type="sldNum" sz="quarter" idx="12"/>
          </p:nvPr>
        </p:nvSpPr>
        <p:spPr/>
        <p:txBody>
          <a:bodyPr/>
          <a:lstStyle/>
          <a:p>
            <a:fld id="{70915109-DA69-6E47-8559-61ECB78F5B26}" type="slidenum">
              <a:rPr lang="en-US" smtClean="0"/>
              <a:t>17</a:t>
            </a:fld>
            <a:endParaRPr lang="en-US"/>
          </a:p>
        </p:txBody>
      </p:sp>
    </p:spTree>
    <p:extLst>
      <p:ext uri="{BB962C8B-B14F-4D97-AF65-F5344CB8AC3E}">
        <p14:creationId xmlns:p14="http://schemas.microsoft.com/office/powerpoint/2010/main" val="1237090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Interconnection among IS</a:t>
            </a:r>
            <a:r>
              <a:rPr lang="en-US" cap="none" dirty="0" smtClean="0">
                <a:solidFill>
                  <a:srgbClr val="404040"/>
                </a:solidFill>
              </a:rPr>
              <a:t>s</a:t>
            </a:r>
            <a:endParaRPr lang="en-US" dirty="0" smtClean="0">
              <a:solidFill>
                <a:srgbClr val="404040"/>
              </a:solidFill>
            </a:endParaRP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10" name="Picture 9" descr="IS relation.png"/>
          <p:cNvPicPr>
            <a:picLocks noChangeAspect="1"/>
          </p:cNvPicPr>
          <p:nvPr/>
        </p:nvPicPr>
        <p:blipFill rotWithShape="1">
          <a:blip r:embed="rId3"/>
          <a:srcRect l="-161" r="-225"/>
          <a:stretch/>
        </p:blipFill>
        <p:spPr>
          <a:xfrm>
            <a:off x="1819188" y="969412"/>
            <a:ext cx="5704703" cy="4002638"/>
          </a:xfrm>
          <a:prstGeom prst="rect">
            <a:avLst/>
          </a:prstGeom>
        </p:spPr>
      </p:pic>
      <p:sp>
        <p:nvSpPr>
          <p:cNvPr id="2" name="Slide Number Placeholder 1"/>
          <p:cNvSpPr>
            <a:spLocks noGrp="1"/>
          </p:cNvSpPr>
          <p:nvPr>
            <p:ph type="sldNum" sz="quarter" idx="12"/>
          </p:nvPr>
        </p:nvSpPr>
        <p:spPr/>
        <p:txBody>
          <a:bodyPr/>
          <a:lstStyle/>
          <a:p>
            <a:fld id="{70915109-DA69-6E47-8559-61ECB78F5B26}" type="slidenum">
              <a:rPr lang="en-US" smtClean="0"/>
              <a:t>18</a:t>
            </a:fld>
            <a:endParaRPr lang="en-US"/>
          </a:p>
        </p:txBody>
      </p:sp>
    </p:spTree>
    <p:extLst>
      <p:ext uri="{BB962C8B-B14F-4D97-AF65-F5344CB8AC3E}">
        <p14:creationId xmlns:p14="http://schemas.microsoft.com/office/powerpoint/2010/main" val="1378476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311546"/>
            <a:ext cx="8229600" cy="4541378"/>
          </a:xfrm>
        </p:spPr>
        <p:txBody>
          <a:bodyPr anchor="ctr" anchorCtr="0">
            <a:noAutofit/>
          </a:bodyPr>
          <a:lstStyle/>
          <a:p>
            <a:pPr marL="0" indent="0" algn="ctr">
              <a:buNone/>
            </a:pPr>
            <a:r>
              <a:rPr lang="en-US" sz="2600" u="sng" dirty="0" smtClean="0"/>
              <a:t>Disclaimer</a:t>
            </a:r>
          </a:p>
          <a:p>
            <a:pPr marL="0" indent="0">
              <a:buNone/>
            </a:pPr>
            <a:r>
              <a:rPr lang="en-US" sz="2600" dirty="0" smtClean="0"/>
              <a:t>These slides are part of teaching materials for Information System (IS). These slides do not cover all aspect of learning IS, nor are these to be taken as primary source of information. As the core textbooks and reference books for learning the subject has already been specified and provided to the students, students are encouraged to learn from the original sources.</a:t>
            </a:r>
          </a:p>
          <a:p>
            <a:pPr marL="0" indent="0">
              <a:buNone/>
            </a:pPr>
            <a:endParaRPr lang="en-US" sz="2600" dirty="0"/>
          </a:p>
          <a:p>
            <a:pPr marL="0" indent="0">
              <a:buNone/>
            </a:pPr>
            <a:r>
              <a:rPr lang="en-US" sz="2600" dirty="0" smtClean="0"/>
              <a:t>Contents in these slides are copyrighted to the instructor and authors of original texts where applicable.</a:t>
            </a:r>
          </a:p>
        </p:txBody>
      </p:sp>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1</a:t>
            </a:fld>
            <a:endParaRPr lang="en-US"/>
          </a:p>
        </p:txBody>
      </p:sp>
    </p:spTree>
    <p:extLst>
      <p:ext uri="{BB962C8B-B14F-4D97-AF65-F5344CB8AC3E}">
        <p14:creationId xmlns:p14="http://schemas.microsoft.com/office/powerpoint/2010/main" val="194573453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457200" y="140855"/>
            <a:ext cx="8480854" cy="857250"/>
          </a:xfrm>
        </p:spPr>
        <p:txBody>
          <a:bodyPr>
            <a:noAutofit/>
          </a:bodyPr>
          <a:lstStyle/>
          <a:p>
            <a:pPr eaLnBrk="1" hangingPunct="1">
              <a:defRPr/>
            </a:pPr>
            <a:r>
              <a:rPr lang="en-US" sz="3600" dirty="0" smtClean="0">
                <a:ea typeface="+mj-ea"/>
                <a:cs typeface="+mj-cs"/>
              </a:rPr>
              <a:t>SYSTEMS FROM Functional PERSPECTIVE</a:t>
            </a:r>
            <a:endParaRPr lang="en-US" sz="3600" dirty="0">
              <a:ea typeface="+mj-ea"/>
              <a:cs typeface="+mj-cs"/>
            </a:endParaRPr>
          </a:p>
        </p:txBody>
      </p:sp>
      <p:sp>
        <p:nvSpPr>
          <p:cNvPr id="22531" name="Rectangle 3"/>
          <p:cNvSpPr>
            <a:spLocks noGrp="1" noChangeArrowheads="1"/>
          </p:cNvSpPr>
          <p:nvPr>
            <p:ph idx="1"/>
          </p:nvPr>
        </p:nvSpPr>
        <p:spPr>
          <a:xfrm>
            <a:off x="457199" y="1200151"/>
            <a:ext cx="8573911" cy="3394472"/>
          </a:xfrm>
        </p:spPr>
        <p:txBody>
          <a:bodyPr>
            <a:noAutofit/>
          </a:bodyPr>
          <a:lstStyle/>
          <a:p>
            <a:pPr>
              <a:lnSpc>
                <a:spcPct val="90000"/>
              </a:lnSpc>
            </a:pPr>
            <a:r>
              <a:rPr lang="en-US" sz="2800" dirty="0" smtClean="0">
                <a:solidFill>
                  <a:schemeClr val="tx1"/>
                </a:solidFill>
                <a:ea typeface="ＭＳ Ｐゴシック" pitchFamily="-105" charset="-128"/>
              </a:rPr>
              <a:t>Office automation systems</a:t>
            </a:r>
          </a:p>
          <a:p>
            <a:pPr>
              <a:lnSpc>
                <a:spcPct val="90000"/>
              </a:lnSpc>
            </a:pPr>
            <a:r>
              <a:rPr lang="en-US" sz="2800" dirty="0" smtClean="0">
                <a:solidFill>
                  <a:schemeClr val="tx1"/>
                </a:solidFill>
                <a:ea typeface="ＭＳ Ｐゴシック" pitchFamily="-105" charset="-128"/>
              </a:rPr>
              <a:t>Sales and marketing information systems</a:t>
            </a:r>
          </a:p>
          <a:p>
            <a:pPr>
              <a:lnSpc>
                <a:spcPct val="90000"/>
              </a:lnSpc>
            </a:pPr>
            <a:r>
              <a:rPr lang="en-US" sz="2800" dirty="0" smtClean="0">
                <a:solidFill>
                  <a:schemeClr val="tx1"/>
                </a:solidFill>
                <a:ea typeface="ＭＳ Ｐゴシック" pitchFamily="-105" charset="-128"/>
              </a:rPr>
              <a:t>Manufacturing and production systems</a:t>
            </a:r>
          </a:p>
          <a:p>
            <a:pPr>
              <a:lnSpc>
                <a:spcPct val="90000"/>
              </a:lnSpc>
            </a:pPr>
            <a:r>
              <a:rPr lang="en-US" sz="2800" dirty="0" smtClean="0">
                <a:solidFill>
                  <a:schemeClr val="tx1"/>
                </a:solidFill>
                <a:ea typeface="ＭＳ Ｐゴシック" pitchFamily="-105" charset="-128"/>
              </a:rPr>
              <a:t>Accounting and financial management systems</a:t>
            </a:r>
          </a:p>
          <a:p>
            <a:pPr>
              <a:lnSpc>
                <a:spcPct val="90000"/>
              </a:lnSpc>
            </a:pPr>
            <a:r>
              <a:rPr lang="en-US" sz="2800" dirty="0" smtClean="0">
                <a:solidFill>
                  <a:schemeClr val="tx1"/>
                </a:solidFill>
                <a:ea typeface="ＭＳ Ｐゴシック" pitchFamily="-105" charset="-128"/>
              </a:rPr>
              <a:t>Human resource management systems</a:t>
            </a:r>
          </a:p>
          <a:p>
            <a:pPr>
              <a:lnSpc>
                <a:spcPct val="90000"/>
              </a:lnSpc>
            </a:pPr>
            <a:endParaRPr lang="en-US" sz="2800" dirty="0" smtClean="0">
              <a:solidFill>
                <a:schemeClr val="tx1"/>
              </a:solidFill>
              <a:ea typeface="ＭＳ Ｐゴシック" pitchFamily="-105" charset="-128"/>
            </a:endParaRPr>
          </a:p>
          <a:p>
            <a:pPr>
              <a:lnSpc>
                <a:spcPct val="90000"/>
              </a:lnSpc>
            </a:pPr>
            <a:endParaRPr lang="en-US" sz="2800" dirty="0">
              <a:solidFill>
                <a:schemeClr val="tx1"/>
              </a:solidFill>
              <a:ea typeface="ＭＳ Ｐゴシック" pitchFamily="-105" charset="-128"/>
            </a:endParaRPr>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19</a:t>
            </a:fld>
            <a:endParaRPr lang="en-US"/>
          </a:p>
        </p:txBody>
      </p:sp>
    </p:spTree>
    <p:extLst>
      <p:ext uri="{BB962C8B-B14F-4D97-AF65-F5344CB8AC3E}">
        <p14:creationId xmlns:p14="http://schemas.microsoft.com/office/powerpoint/2010/main" val="1122728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additive="base">
                                        <p:cTn id="7" dur="500"/>
                                        <p:tgtEl>
                                          <p:spTgt spid="22531">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2531">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2531">
                                            <p:txEl>
                                              <p:pRg st="1" end="1"/>
                                            </p:txEl>
                                          </p:spTgt>
                                        </p:tgtEl>
                                        <p:attrNameLst>
                                          <p:attrName>style.visibility</p:attrName>
                                        </p:attrNameLst>
                                      </p:cBhvr>
                                      <p:to>
                                        <p:strVal val="visible"/>
                                      </p:to>
                                    </p:set>
                                    <p:anim calcmode="lin" valueType="num">
                                      <p:cBhvr additive="base">
                                        <p:cTn id="13" dur="500"/>
                                        <p:tgtEl>
                                          <p:spTgt spid="22531">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2531">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22531">
                                            <p:txEl>
                                              <p:pRg st="2" end="2"/>
                                            </p:txEl>
                                          </p:spTgt>
                                        </p:tgtEl>
                                        <p:attrNameLst>
                                          <p:attrName>style.visibility</p:attrName>
                                        </p:attrNameLst>
                                      </p:cBhvr>
                                      <p:to>
                                        <p:strVal val="visible"/>
                                      </p:to>
                                    </p:set>
                                    <p:anim calcmode="lin" valueType="num">
                                      <p:cBhvr additive="base">
                                        <p:cTn id="19" dur="500"/>
                                        <p:tgtEl>
                                          <p:spTgt spid="22531">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253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22531">
                                            <p:txEl>
                                              <p:pRg st="3" end="3"/>
                                            </p:txEl>
                                          </p:spTgt>
                                        </p:tgtEl>
                                        <p:attrNameLst>
                                          <p:attrName>style.visibility</p:attrName>
                                        </p:attrNameLst>
                                      </p:cBhvr>
                                      <p:to>
                                        <p:strVal val="visible"/>
                                      </p:to>
                                    </p:set>
                                    <p:anim calcmode="lin" valueType="num">
                                      <p:cBhvr additive="base">
                                        <p:cTn id="25" dur="500"/>
                                        <p:tgtEl>
                                          <p:spTgt spid="22531">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25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2531">
                                            <p:txEl>
                                              <p:pRg st="4" end="4"/>
                                            </p:txEl>
                                          </p:spTgt>
                                        </p:tgtEl>
                                        <p:attrNameLst>
                                          <p:attrName>style.visibility</p:attrName>
                                        </p:attrNameLst>
                                      </p:cBhvr>
                                      <p:to>
                                        <p:strVal val="visible"/>
                                      </p:to>
                                    </p:set>
                                    <p:anim calcmode="lin" valueType="num">
                                      <p:cBhvr additive="base">
                                        <p:cTn id="31" dur="500"/>
                                        <p:tgtEl>
                                          <p:spTgt spid="22531">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noAutofit/>
          </a:bodyPr>
          <a:lstStyle/>
          <a:p>
            <a:pPr eaLnBrk="1" hangingPunct="1">
              <a:defRPr/>
            </a:pPr>
            <a:r>
              <a:rPr lang="en-US" sz="4000" dirty="0" smtClean="0">
                <a:ea typeface="+mj-ea"/>
                <a:cs typeface="+mj-cs"/>
              </a:rPr>
              <a:t>Office automation systems</a:t>
            </a:r>
            <a:endParaRPr lang="en-US" sz="4000" dirty="0">
              <a:ea typeface="+mj-ea"/>
              <a:cs typeface="+mj-cs"/>
            </a:endParaRPr>
          </a:p>
        </p:txBody>
      </p:sp>
      <p:sp>
        <p:nvSpPr>
          <p:cNvPr id="22531" name="Rectangle 3"/>
          <p:cNvSpPr>
            <a:spLocks noGrp="1" noChangeArrowheads="1"/>
          </p:cNvSpPr>
          <p:nvPr>
            <p:ph idx="1"/>
          </p:nvPr>
        </p:nvSpPr>
        <p:spPr>
          <a:xfrm>
            <a:off x="457199" y="1200151"/>
            <a:ext cx="8573911" cy="3394472"/>
          </a:xfrm>
        </p:spPr>
        <p:txBody>
          <a:bodyPr>
            <a:noAutofit/>
          </a:bodyPr>
          <a:lstStyle/>
          <a:p>
            <a:pPr marL="457200" indent="-457200">
              <a:lnSpc>
                <a:spcPct val="90000"/>
              </a:lnSpc>
            </a:pPr>
            <a:r>
              <a:rPr lang="en-US" sz="2800" dirty="0">
                <a:ea typeface="ＭＳ Ｐゴシック" charset="-128"/>
                <a:cs typeface="ＭＳ Ｐゴシック" charset="-128"/>
              </a:rPr>
              <a:t>Automation in office works is called </a:t>
            </a:r>
            <a:r>
              <a:rPr lang="en-US" sz="2800" b="1" i="1" dirty="0">
                <a:ea typeface="ＭＳ Ｐゴシック" charset="-128"/>
                <a:cs typeface="ＭＳ Ｐゴシック" charset="-128"/>
              </a:rPr>
              <a:t>office automation</a:t>
            </a:r>
            <a:r>
              <a:rPr lang="en-US" sz="2800" dirty="0">
                <a:ea typeface="ＭＳ Ｐゴシック" charset="-128"/>
                <a:cs typeface="ＭＳ Ｐゴシック" charset="-128"/>
              </a:rPr>
              <a:t> (OA).</a:t>
            </a:r>
          </a:p>
          <a:p>
            <a:pPr marL="457200" indent="-457200">
              <a:lnSpc>
                <a:spcPct val="90000"/>
              </a:lnSpc>
            </a:pPr>
            <a:r>
              <a:rPr lang="en-US" sz="2800" dirty="0">
                <a:ea typeface="ＭＳ Ｐゴシック" charset="-128"/>
                <a:cs typeface="ＭＳ Ｐゴシック" charset="-128"/>
              </a:rPr>
              <a:t>OA includes the new hardware, software technologies – word processors, spreadsheet packages, e-mail and so on that make office workers more productive.</a:t>
            </a:r>
          </a:p>
          <a:p>
            <a:pPr marL="457200" indent="-457200">
              <a:lnSpc>
                <a:spcPct val="90000"/>
              </a:lnSpc>
            </a:pPr>
            <a:r>
              <a:rPr lang="en-US" sz="2800" dirty="0">
                <a:ea typeface="ＭＳ Ｐゴシック" charset="-128"/>
                <a:cs typeface="ＭＳ Ｐゴシック" charset="-128"/>
              </a:rPr>
              <a:t>These technologies that change the productivity of employees are called </a:t>
            </a:r>
            <a:r>
              <a:rPr lang="en-US" sz="2800" b="1" i="1" dirty="0">
                <a:ea typeface="ＭＳ Ｐゴシック" charset="-128"/>
                <a:cs typeface="ＭＳ Ｐゴシック" charset="-128"/>
              </a:rPr>
              <a:t>office information systems (OIS)</a:t>
            </a:r>
            <a:r>
              <a:rPr lang="en-US" sz="2800" b="1" i="1" dirty="0" smtClean="0">
                <a:ea typeface="ＭＳ Ｐゴシック" charset="-128"/>
                <a:cs typeface="ＭＳ Ｐゴシック" charset="-128"/>
              </a:rPr>
              <a:t>.</a:t>
            </a:r>
            <a:endParaRPr lang="en-US" sz="2800" dirty="0">
              <a:solidFill>
                <a:schemeClr val="tx1"/>
              </a:solidFill>
              <a:ea typeface="ＭＳ Ｐゴシック" pitchFamily="-105" charset="-128"/>
            </a:endParaRPr>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20</a:t>
            </a:fld>
            <a:endParaRPr lang="en-US"/>
          </a:p>
        </p:txBody>
      </p:sp>
    </p:spTree>
    <p:extLst>
      <p:ext uri="{BB962C8B-B14F-4D97-AF65-F5344CB8AC3E}">
        <p14:creationId xmlns:p14="http://schemas.microsoft.com/office/powerpoint/2010/main" val="126286517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noAutofit/>
          </a:bodyPr>
          <a:lstStyle/>
          <a:p>
            <a:pPr eaLnBrk="1" hangingPunct="1">
              <a:defRPr/>
            </a:pPr>
            <a:r>
              <a:rPr lang="en-US" sz="4000" dirty="0" smtClean="0">
                <a:ea typeface="+mj-ea"/>
                <a:cs typeface="+mj-cs"/>
              </a:rPr>
              <a:t>Office work</a:t>
            </a:r>
            <a:endParaRPr lang="en-US" sz="4000" dirty="0">
              <a:ea typeface="+mj-ea"/>
              <a:cs typeface="+mj-cs"/>
            </a:endParaRPr>
          </a:p>
        </p:txBody>
      </p:sp>
      <p:sp>
        <p:nvSpPr>
          <p:cNvPr id="22531" name="Rectangle 3"/>
          <p:cNvSpPr>
            <a:spLocks noGrp="1" noChangeArrowheads="1"/>
          </p:cNvSpPr>
          <p:nvPr>
            <p:ph idx="1"/>
          </p:nvPr>
        </p:nvSpPr>
        <p:spPr>
          <a:xfrm>
            <a:off x="457199" y="1200151"/>
            <a:ext cx="8573911" cy="3394472"/>
          </a:xfrm>
        </p:spPr>
        <p:txBody>
          <a:bodyPr>
            <a:noAutofit/>
          </a:bodyPr>
          <a:lstStyle/>
          <a:p>
            <a:pPr marL="457200" lvl="1" indent="0">
              <a:lnSpc>
                <a:spcPct val="80000"/>
              </a:lnSpc>
              <a:buNone/>
            </a:pPr>
            <a:r>
              <a:rPr lang="en-US" dirty="0">
                <a:ea typeface="ＭＳ Ｐゴシック" charset="-128"/>
                <a:cs typeface="ＭＳ Ｐゴシック" charset="-128"/>
              </a:rPr>
              <a:t>Various tasks are performed in the office</a:t>
            </a:r>
          </a:p>
          <a:p>
            <a:pPr marL="457200" lvl="1" indent="0">
              <a:lnSpc>
                <a:spcPct val="80000"/>
              </a:lnSpc>
              <a:buNone/>
            </a:pPr>
            <a:endParaRPr lang="en-US" dirty="0" smtClean="0"/>
          </a:p>
          <a:p>
            <a:pPr marL="800100" lvl="1" indent="-342900">
              <a:lnSpc>
                <a:spcPct val="80000"/>
              </a:lnSpc>
              <a:buFontTx/>
              <a:buAutoNum type="arabicPeriod"/>
            </a:pPr>
            <a:r>
              <a:rPr lang="en-US" dirty="0" smtClean="0"/>
              <a:t>Decision-making</a:t>
            </a:r>
            <a:endParaRPr lang="en-US" dirty="0"/>
          </a:p>
          <a:p>
            <a:pPr marL="800100" lvl="1" indent="-342900">
              <a:lnSpc>
                <a:spcPct val="80000"/>
              </a:lnSpc>
              <a:buFontTx/>
              <a:buAutoNum type="arabicPeriod"/>
            </a:pPr>
            <a:r>
              <a:rPr lang="en-US" dirty="0"/>
              <a:t>Data manipulation</a:t>
            </a:r>
          </a:p>
          <a:p>
            <a:pPr marL="800100" lvl="1" indent="-342900">
              <a:lnSpc>
                <a:spcPct val="80000"/>
              </a:lnSpc>
              <a:buFontTx/>
              <a:buAutoNum type="arabicPeriod"/>
            </a:pPr>
            <a:r>
              <a:rPr lang="en-US" dirty="0"/>
              <a:t>Document handling</a:t>
            </a:r>
          </a:p>
          <a:p>
            <a:pPr marL="800100" lvl="1" indent="-342900">
              <a:lnSpc>
                <a:spcPct val="80000"/>
              </a:lnSpc>
              <a:buFontTx/>
              <a:buAutoNum type="arabicPeriod"/>
            </a:pPr>
            <a:r>
              <a:rPr lang="en-US" dirty="0"/>
              <a:t>Communication</a:t>
            </a:r>
          </a:p>
          <a:p>
            <a:pPr marL="800100" lvl="1" indent="-342900">
              <a:lnSpc>
                <a:spcPct val="80000"/>
              </a:lnSpc>
              <a:buFontTx/>
              <a:buAutoNum type="arabicPeriod"/>
            </a:pPr>
            <a:r>
              <a:rPr lang="en-US" dirty="0"/>
              <a:t>Storage</a:t>
            </a:r>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21</a:t>
            </a:fld>
            <a:endParaRPr lang="en-US"/>
          </a:p>
        </p:txBody>
      </p:sp>
    </p:spTree>
    <p:extLst>
      <p:ext uri="{BB962C8B-B14F-4D97-AF65-F5344CB8AC3E}">
        <p14:creationId xmlns:p14="http://schemas.microsoft.com/office/powerpoint/2010/main" val="31481627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noAutofit/>
          </a:bodyPr>
          <a:lstStyle/>
          <a:p>
            <a:pPr eaLnBrk="1" hangingPunct="1">
              <a:defRPr/>
            </a:pPr>
            <a:r>
              <a:rPr lang="en-US" sz="3600" dirty="0" smtClean="0">
                <a:ea typeface="+mj-ea"/>
                <a:cs typeface="+mj-cs"/>
              </a:rPr>
              <a:t>Types of office automation systems</a:t>
            </a:r>
            <a:endParaRPr lang="en-US" sz="3600" dirty="0">
              <a:ea typeface="+mj-ea"/>
              <a:cs typeface="+mj-cs"/>
            </a:endParaRPr>
          </a:p>
        </p:txBody>
      </p:sp>
      <p:pic>
        <p:nvPicPr>
          <p:cNvPr id="3" name="Picture 2"/>
          <p:cNvPicPr>
            <a:picLocks noChangeAspect="1"/>
          </p:cNvPicPr>
          <p:nvPr/>
        </p:nvPicPr>
        <p:blipFill>
          <a:blip r:embed="rId3"/>
          <a:stretch>
            <a:fillRect/>
          </a:stretch>
        </p:blipFill>
        <p:spPr>
          <a:xfrm>
            <a:off x="1256359" y="1165586"/>
            <a:ext cx="6655270" cy="3883839"/>
          </a:xfrm>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22</a:t>
            </a:fld>
            <a:endParaRPr lang="en-US"/>
          </a:p>
        </p:txBody>
      </p:sp>
    </p:spTree>
    <p:extLst>
      <p:ext uri="{BB962C8B-B14F-4D97-AF65-F5344CB8AC3E}">
        <p14:creationId xmlns:p14="http://schemas.microsoft.com/office/powerpoint/2010/main" val="6137390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AutoShape 2"/>
          <p:cNvSpPr>
            <a:spLocks noGrp="1" noChangeArrowheads="1"/>
          </p:cNvSpPr>
          <p:nvPr>
            <p:ph type="title"/>
          </p:nvPr>
        </p:nvSpPr>
        <p:spPr/>
        <p:txBody>
          <a:bodyPr/>
          <a:lstStyle/>
          <a:p>
            <a:pPr eaLnBrk="1" hangingPunct="1">
              <a:defRPr/>
            </a:pPr>
            <a:r>
              <a:rPr lang="en-US">
                <a:ea typeface="+mj-ea"/>
                <a:cs typeface="+mj-cs"/>
              </a:rPr>
              <a:t>Evolution of Office Systems</a:t>
            </a:r>
          </a:p>
        </p:txBody>
      </p:sp>
      <p:sp>
        <p:nvSpPr>
          <p:cNvPr id="21507" name="Rectangle 3"/>
          <p:cNvSpPr>
            <a:spLocks noGrp="1" noChangeArrowheads="1"/>
          </p:cNvSpPr>
          <p:nvPr>
            <p:ph sz="half" idx="1"/>
          </p:nvPr>
        </p:nvSpPr>
        <p:spPr>
          <a:xfrm>
            <a:off x="744070" y="1028701"/>
            <a:ext cx="7714130" cy="3947818"/>
          </a:xfrm>
        </p:spPr>
        <p:txBody>
          <a:bodyPr>
            <a:noAutofit/>
          </a:bodyPr>
          <a:lstStyle/>
          <a:p>
            <a:pPr marL="381000" indent="-381000" eaLnBrk="1" hangingPunct="1">
              <a:lnSpc>
                <a:spcPct val="80000"/>
              </a:lnSpc>
            </a:pPr>
            <a:r>
              <a:rPr lang="en-US" sz="2400" dirty="0">
                <a:ea typeface="ＭＳ Ｐゴシック" charset="-128"/>
                <a:cs typeface="ＭＳ Ｐゴシック" charset="-128"/>
              </a:rPr>
              <a:t>Until the mid 1960s, typewriters, phones, copying machines, electronic adding machines etc. were used to automate office works.</a:t>
            </a:r>
          </a:p>
          <a:p>
            <a:pPr marL="381000" indent="-381000" eaLnBrk="1" hangingPunct="1">
              <a:lnSpc>
                <a:spcPct val="80000"/>
              </a:lnSpc>
            </a:pPr>
            <a:r>
              <a:rPr lang="en-US" sz="2400" dirty="0">
                <a:ea typeface="ＭＳ Ｐゴシック" charset="-128"/>
                <a:cs typeface="ＭＳ Ｐゴシック" charset="-128"/>
              </a:rPr>
              <a:t>Then from 1964, work processing appeared.</a:t>
            </a:r>
          </a:p>
          <a:p>
            <a:pPr marL="381000" indent="-381000" eaLnBrk="1" hangingPunct="1">
              <a:lnSpc>
                <a:spcPct val="80000"/>
              </a:lnSpc>
            </a:pPr>
            <a:r>
              <a:rPr lang="en-US" sz="2400" dirty="0">
                <a:ea typeface="ＭＳ Ｐゴシック" charset="-128"/>
                <a:cs typeface="ＭＳ Ｐゴシック" charset="-128"/>
              </a:rPr>
              <a:t>In 1970s large corporations started using distributed data processing (DDP) by decentralizing the data storage and processing capabilities.</a:t>
            </a:r>
          </a:p>
          <a:p>
            <a:pPr marL="381000" indent="-381000" eaLnBrk="1" hangingPunct="1">
              <a:lnSpc>
                <a:spcPct val="80000"/>
              </a:lnSpc>
            </a:pPr>
            <a:r>
              <a:rPr lang="en-US" sz="2400" dirty="0">
                <a:ea typeface="ＭＳ Ｐゴシック" charset="-128"/>
                <a:cs typeface="ＭＳ Ｐゴシック" charset="-128"/>
              </a:rPr>
              <a:t>Due to the availability of inexpensive microcomputer systems, quality microcomputer software, e-mail, Internet, LAN, and gateways to powerful computing facilities, the office technology is changing yet again</a:t>
            </a:r>
            <a:r>
              <a:rPr lang="en-US" sz="2400" dirty="0" smtClean="0">
                <a:ea typeface="ＭＳ Ｐゴシック" charset="-128"/>
                <a:cs typeface="ＭＳ Ｐゴシック" charset="-128"/>
              </a:rPr>
              <a:t>.</a:t>
            </a:r>
            <a:endParaRPr lang="en-US" sz="2400" dirty="0">
              <a:ea typeface="ＭＳ Ｐゴシック" charset="-128"/>
              <a:cs typeface="ＭＳ Ｐゴシック" charset="-128"/>
            </a:endParaRPr>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23</a:t>
            </a:fld>
            <a:endParaRPr lang="en-US"/>
          </a:p>
        </p:txBody>
      </p:sp>
    </p:spTree>
    <p:extLst>
      <p:ext uri="{BB962C8B-B14F-4D97-AF65-F5344CB8AC3E}">
        <p14:creationId xmlns:p14="http://schemas.microsoft.com/office/powerpoint/2010/main" val="2967969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AutoShape 2"/>
          <p:cNvSpPr>
            <a:spLocks noGrp="1" noChangeArrowheads="1"/>
          </p:cNvSpPr>
          <p:nvPr>
            <p:ph type="title"/>
          </p:nvPr>
        </p:nvSpPr>
        <p:spPr/>
        <p:txBody>
          <a:bodyPr/>
          <a:lstStyle/>
          <a:p>
            <a:pPr eaLnBrk="1" hangingPunct="1">
              <a:defRPr/>
            </a:pPr>
            <a:r>
              <a:rPr lang="en-US">
                <a:ea typeface="+mj-ea"/>
                <a:cs typeface="+mj-cs"/>
              </a:rPr>
              <a:t>Evolution of Office Systems</a:t>
            </a:r>
          </a:p>
        </p:txBody>
      </p:sp>
      <p:sp>
        <p:nvSpPr>
          <p:cNvPr id="23555" name="Rectangle 3"/>
          <p:cNvSpPr>
            <a:spLocks noGrp="1" noChangeArrowheads="1"/>
          </p:cNvSpPr>
          <p:nvPr>
            <p:ph sz="half" idx="1"/>
          </p:nvPr>
        </p:nvSpPr>
        <p:spPr>
          <a:xfrm>
            <a:off x="744070" y="1085851"/>
            <a:ext cx="7714130" cy="3394472"/>
          </a:xfrm>
        </p:spPr>
        <p:txBody>
          <a:bodyPr>
            <a:noAutofit/>
          </a:bodyPr>
          <a:lstStyle/>
          <a:p>
            <a:pPr marL="381000" indent="-381000" eaLnBrk="1" hangingPunct="1">
              <a:lnSpc>
                <a:spcPct val="80000"/>
              </a:lnSpc>
            </a:pPr>
            <a:r>
              <a:rPr lang="en-US" sz="2400" dirty="0">
                <a:ea typeface="ＭＳ Ｐゴシック" charset="-128"/>
                <a:cs typeface="ＭＳ Ｐゴシック" charset="-128"/>
              </a:rPr>
              <a:t>These days, the primary purpose of office information system is to facilitate communication among members of an organization and between the organization and its external environment.</a:t>
            </a:r>
          </a:p>
          <a:p>
            <a:pPr marL="381000" indent="-381000" eaLnBrk="1" hangingPunct="1">
              <a:lnSpc>
                <a:spcPct val="80000"/>
              </a:lnSpc>
            </a:pPr>
            <a:r>
              <a:rPr lang="en-US" sz="2400" dirty="0">
                <a:ea typeface="ＭＳ Ｐゴシック" charset="-128"/>
                <a:cs typeface="ＭＳ Ｐゴシック" charset="-128"/>
              </a:rPr>
              <a:t>It allows individuals and group members to create, store, and exchange messages through a variety of communications media, including data, documents, images, voice (audio), and video.</a:t>
            </a:r>
          </a:p>
          <a:p>
            <a:pPr marL="381000" indent="-381000" eaLnBrk="1" hangingPunct="1">
              <a:lnSpc>
                <a:spcPct val="80000"/>
              </a:lnSpc>
            </a:pPr>
            <a:r>
              <a:rPr lang="en-US" sz="2400" dirty="0">
                <a:ea typeface="ＭＳ Ｐゴシック" charset="-128"/>
                <a:cs typeface="ＭＳ Ｐゴシック" charset="-128"/>
              </a:rPr>
              <a:t>OA is moving towards realization of implementing an electronic office and </a:t>
            </a:r>
            <a:r>
              <a:rPr lang="en-US" sz="2400" i="1" dirty="0">
                <a:ea typeface="ＭＳ Ｐゴシック" charset="-128"/>
                <a:cs typeface="ＭＳ Ｐゴシック" charset="-128"/>
              </a:rPr>
              <a:t>virtual corporation</a:t>
            </a:r>
            <a:r>
              <a:rPr lang="en-US" sz="2400" dirty="0">
                <a:ea typeface="ＭＳ Ｐゴシック" charset="-128"/>
                <a:cs typeface="ＭＳ Ｐゴシック" charset="-128"/>
              </a:rPr>
              <a:t>.</a:t>
            </a:r>
          </a:p>
          <a:p>
            <a:pPr marL="381000" indent="-381000" eaLnBrk="1" hangingPunct="1">
              <a:lnSpc>
                <a:spcPct val="80000"/>
              </a:lnSpc>
            </a:pPr>
            <a:endParaRPr lang="en-US" sz="2400" dirty="0">
              <a:ea typeface="ＭＳ Ｐゴシック" charset="-128"/>
              <a:cs typeface="ＭＳ Ｐゴシック" charset="-128"/>
            </a:endParaRPr>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24</a:t>
            </a:fld>
            <a:endParaRPr lang="en-US"/>
          </a:p>
        </p:txBody>
      </p:sp>
    </p:spTree>
    <p:extLst>
      <p:ext uri="{BB962C8B-B14F-4D97-AF65-F5344CB8AC3E}">
        <p14:creationId xmlns:p14="http://schemas.microsoft.com/office/powerpoint/2010/main" val="15582129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AutoShape 2"/>
          <p:cNvSpPr>
            <a:spLocks noGrp="1" noChangeArrowheads="1"/>
          </p:cNvSpPr>
          <p:nvPr>
            <p:ph type="title"/>
          </p:nvPr>
        </p:nvSpPr>
        <p:spPr/>
        <p:txBody>
          <a:bodyPr/>
          <a:lstStyle/>
          <a:p>
            <a:pPr eaLnBrk="1" hangingPunct="1">
              <a:defRPr/>
            </a:pPr>
            <a:r>
              <a:rPr lang="en-US">
                <a:ea typeface="+mj-ea"/>
                <a:cs typeface="+mj-cs"/>
              </a:rPr>
              <a:t>Virtual Corporation</a:t>
            </a:r>
          </a:p>
        </p:txBody>
      </p:sp>
      <p:sp>
        <p:nvSpPr>
          <p:cNvPr id="31747" name="Rectangle 3"/>
          <p:cNvSpPr>
            <a:spLocks noGrp="1" noChangeArrowheads="1"/>
          </p:cNvSpPr>
          <p:nvPr>
            <p:ph sz="half" idx="1"/>
          </p:nvPr>
        </p:nvSpPr>
        <p:spPr>
          <a:xfrm>
            <a:off x="744070" y="1006078"/>
            <a:ext cx="7942730" cy="3565922"/>
          </a:xfrm>
        </p:spPr>
        <p:txBody>
          <a:bodyPr>
            <a:noAutofit/>
          </a:bodyPr>
          <a:lstStyle/>
          <a:p>
            <a:pPr marL="381000" indent="-381000" eaLnBrk="1" hangingPunct="1">
              <a:lnSpc>
                <a:spcPct val="80000"/>
              </a:lnSpc>
            </a:pPr>
            <a:r>
              <a:rPr lang="en-US" sz="2200" dirty="0">
                <a:ea typeface="ＭＳ Ｐゴシック" charset="-128"/>
                <a:cs typeface="ＭＳ Ｐゴシック" charset="-128"/>
              </a:rPr>
              <a:t>It gives people the ability to work from any place without being confined by physical boundaries.</a:t>
            </a:r>
          </a:p>
          <a:p>
            <a:pPr marL="381000" indent="-381000" eaLnBrk="1" hangingPunct="1">
              <a:lnSpc>
                <a:spcPct val="80000"/>
              </a:lnSpc>
            </a:pPr>
            <a:r>
              <a:rPr lang="en-US" sz="2200" dirty="0">
                <a:ea typeface="ＭＳ Ｐゴシック" charset="-128"/>
                <a:cs typeface="ＭＳ Ｐゴシック" charset="-128"/>
              </a:rPr>
              <a:t>Employees use technology to come together temporarily and communicate to achieve a shared business goal.</a:t>
            </a:r>
          </a:p>
          <a:p>
            <a:pPr marL="381000" indent="-381000" eaLnBrk="1" hangingPunct="1">
              <a:lnSpc>
                <a:spcPct val="80000"/>
              </a:lnSpc>
            </a:pPr>
            <a:r>
              <a:rPr lang="en-US" sz="2200" dirty="0">
                <a:ea typeface="ＭＳ Ｐゴシック" charset="-128"/>
                <a:cs typeface="ＭＳ Ｐゴシック" charset="-128"/>
              </a:rPr>
              <a:t>Businesses need not invest in office space, furniture, and other amenities.</a:t>
            </a:r>
          </a:p>
          <a:p>
            <a:pPr marL="381000" indent="-381000" eaLnBrk="1" hangingPunct="1">
              <a:lnSpc>
                <a:spcPct val="80000"/>
              </a:lnSpc>
            </a:pPr>
            <a:r>
              <a:rPr lang="en-US" sz="2200" dirty="0">
                <a:ea typeface="ＭＳ Ｐゴシック" charset="-128"/>
                <a:cs typeface="ＭＳ Ｐゴシック" charset="-128"/>
              </a:rPr>
              <a:t>Mobile computing allows workers at remote locations to dial up the office, receive messages and urgent documents, and give directions to their co-workers.</a:t>
            </a:r>
          </a:p>
          <a:p>
            <a:pPr marL="381000" indent="-381000" eaLnBrk="1" hangingPunct="1">
              <a:lnSpc>
                <a:spcPct val="80000"/>
              </a:lnSpc>
            </a:pPr>
            <a:r>
              <a:rPr lang="en-US" sz="2200" dirty="0">
                <a:ea typeface="ＭＳ Ｐゴシック" charset="-128"/>
                <a:cs typeface="ＭＳ Ｐゴシック" charset="-128"/>
              </a:rPr>
              <a:t>Managers decide when shall a face-to-face meeting be conducted.</a:t>
            </a:r>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25</a:t>
            </a:fld>
            <a:endParaRPr lang="en-US"/>
          </a:p>
        </p:txBody>
      </p:sp>
    </p:spTree>
    <p:extLst>
      <p:ext uri="{BB962C8B-B14F-4D97-AF65-F5344CB8AC3E}">
        <p14:creationId xmlns:p14="http://schemas.microsoft.com/office/powerpoint/2010/main" val="25435570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AutoShape 2"/>
          <p:cNvSpPr>
            <a:spLocks noGrp="1" noChangeArrowheads="1"/>
          </p:cNvSpPr>
          <p:nvPr>
            <p:ph type="title"/>
          </p:nvPr>
        </p:nvSpPr>
        <p:spPr/>
        <p:txBody>
          <a:bodyPr>
            <a:normAutofit/>
          </a:bodyPr>
          <a:lstStyle/>
          <a:p>
            <a:pPr eaLnBrk="1" hangingPunct="1">
              <a:defRPr/>
            </a:pPr>
            <a:r>
              <a:rPr lang="en-US">
                <a:ea typeface="+mj-ea"/>
                <a:cs typeface="+mj-cs"/>
              </a:rPr>
              <a:t>Virtual Corporation - challenges</a:t>
            </a:r>
          </a:p>
        </p:txBody>
      </p:sp>
      <p:sp>
        <p:nvSpPr>
          <p:cNvPr id="33795" name="Rectangle 3"/>
          <p:cNvSpPr>
            <a:spLocks noGrp="1" noChangeArrowheads="1"/>
          </p:cNvSpPr>
          <p:nvPr>
            <p:ph sz="half" idx="1"/>
          </p:nvPr>
        </p:nvSpPr>
        <p:spPr>
          <a:xfrm>
            <a:off x="744070" y="1200151"/>
            <a:ext cx="7866530" cy="3394472"/>
          </a:xfrm>
        </p:spPr>
        <p:txBody>
          <a:bodyPr>
            <a:normAutofit/>
          </a:bodyPr>
          <a:lstStyle/>
          <a:p>
            <a:pPr marL="381000" indent="-381000" eaLnBrk="1" hangingPunct="1"/>
            <a:r>
              <a:rPr lang="en-US" sz="2400" dirty="0">
                <a:ea typeface="ＭＳ Ｐゴシック" charset="-128"/>
                <a:cs typeface="ＭＳ Ｐゴシック" charset="-128"/>
              </a:rPr>
              <a:t>Managers loose direct control over employees</a:t>
            </a:r>
          </a:p>
          <a:p>
            <a:pPr marL="381000" indent="-381000" eaLnBrk="1" hangingPunct="1"/>
            <a:r>
              <a:rPr lang="en-US" sz="2400" dirty="0">
                <a:ea typeface="ＭＳ Ｐゴシック" charset="-128"/>
                <a:cs typeface="ＭＳ Ｐゴシック" charset="-128"/>
              </a:rPr>
              <a:t>Employees may not be able to meet the around-the-clock deadlines</a:t>
            </a:r>
          </a:p>
          <a:p>
            <a:pPr marL="381000" indent="-381000" eaLnBrk="1" hangingPunct="1"/>
            <a:r>
              <a:rPr lang="en-US" sz="2400" dirty="0">
                <a:ea typeface="ＭＳ Ｐゴシック" charset="-128"/>
                <a:cs typeface="ＭＳ Ｐゴシック" charset="-128"/>
              </a:rPr>
              <a:t>Might lead to employee burnout</a:t>
            </a:r>
          </a:p>
          <a:p>
            <a:pPr marL="381000" indent="-381000" eaLnBrk="1" hangingPunct="1"/>
            <a:r>
              <a:rPr lang="en-US" sz="2400" dirty="0">
                <a:ea typeface="ＭＳ Ｐゴシック" charset="-128"/>
                <a:cs typeface="ＭＳ Ｐゴシック" charset="-128"/>
              </a:rPr>
              <a:t>Use of technology and decisions affects the productivity of </a:t>
            </a:r>
            <a:r>
              <a:rPr lang="en-US" sz="2400" dirty="0" smtClean="0">
                <a:ea typeface="ＭＳ Ｐゴシック" charset="-128"/>
                <a:cs typeface="ＭＳ Ｐゴシック" charset="-128"/>
              </a:rPr>
              <a:t>employees</a:t>
            </a:r>
          </a:p>
          <a:p>
            <a:pPr marL="381000" indent="-381000" eaLnBrk="1" hangingPunct="1"/>
            <a:endParaRPr lang="en-US" sz="2400" dirty="0">
              <a:ea typeface="ＭＳ Ｐゴシック" charset="-128"/>
              <a:cs typeface="ＭＳ Ｐゴシック" charset="-128"/>
            </a:endParaRPr>
          </a:p>
          <a:p>
            <a:pPr marL="0" indent="0" algn="ctr" eaLnBrk="1" hangingPunct="1">
              <a:buNone/>
            </a:pPr>
            <a:r>
              <a:rPr lang="en-US" sz="2400" dirty="0" smtClean="0">
                <a:ea typeface="ＭＳ Ｐゴシック" charset="-128"/>
                <a:cs typeface="ＭＳ Ｐゴシック" charset="-128"/>
              </a:rPr>
              <a:t>Case: Marissa Mayer and Yahoo </a:t>
            </a:r>
            <a:r>
              <a:rPr lang="en-US" sz="2400" dirty="0" err="1" smtClean="0">
                <a:ea typeface="ＭＳ Ｐゴシック" charset="-128"/>
                <a:cs typeface="ＭＳ Ｐゴシック" charset="-128"/>
              </a:rPr>
              <a:t>Inc</a:t>
            </a:r>
            <a:r>
              <a:rPr lang="en-US" sz="2400" dirty="0" smtClean="0">
                <a:ea typeface="ＭＳ Ｐゴシック" charset="-128"/>
                <a:cs typeface="ＭＳ Ｐゴシック" charset="-128"/>
              </a:rPr>
              <a:t>!</a:t>
            </a:r>
            <a:endParaRPr lang="en-US" sz="2400" dirty="0">
              <a:ea typeface="ＭＳ Ｐゴシック" charset="-128"/>
              <a:cs typeface="ＭＳ Ｐゴシック" charset="-128"/>
            </a:endParaRPr>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26</a:t>
            </a:fld>
            <a:endParaRPr lang="en-US"/>
          </a:p>
        </p:txBody>
      </p:sp>
    </p:spTree>
    <p:extLst>
      <p:ext uri="{BB962C8B-B14F-4D97-AF65-F5344CB8AC3E}">
        <p14:creationId xmlns:p14="http://schemas.microsoft.com/office/powerpoint/2010/main" val="19779827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15 at 3.08.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0"/>
            <a:ext cx="8189160" cy="5143500"/>
          </a:xfrm>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27</a:t>
            </a:fld>
            <a:endParaRPr lang="en-US"/>
          </a:p>
        </p:txBody>
      </p:sp>
    </p:spTree>
    <p:extLst>
      <p:ext uri="{BB962C8B-B14F-4D97-AF65-F5344CB8AC3E}">
        <p14:creationId xmlns:p14="http://schemas.microsoft.com/office/powerpoint/2010/main" val="10919426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0 at 1.50.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00" y="0"/>
            <a:ext cx="6448957" cy="5143500"/>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28</a:t>
            </a:fld>
            <a:endParaRPr lang="en-US"/>
          </a:p>
        </p:txBody>
      </p:sp>
    </p:spTree>
    <p:extLst>
      <p:ext uri="{BB962C8B-B14F-4D97-AF65-F5344CB8AC3E}">
        <p14:creationId xmlns:p14="http://schemas.microsoft.com/office/powerpoint/2010/main" val="112368393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3430" y="168089"/>
            <a:ext cx="8881890" cy="665226"/>
          </a:xfrm>
        </p:spPr>
        <p:txBody>
          <a:bodyPr>
            <a:normAutofit fontScale="90000"/>
          </a:bodyPr>
          <a:lstStyle/>
          <a:p>
            <a:r>
              <a:rPr lang="en-US" dirty="0" smtClean="0"/>
              <a:t>TYPES OF INFORMATION SYSTEMS</a:t>
            </a:r>
            <a:endParaRPr lang="en-US" dirty="0"/>
          </a:p>
        </p:txBody>
      </p:sp>
      <p:sp>
        <p:nvSpPr>
          <p:cNvPr id="20484" name="Text Box 3"/>
          <p:cNvSpPr txBox="1">
            <a:spLocks noChangeArrowheads="1"/>
          </p:cNvSpPr>
          <p:nvPr/>
        </p:nvSpPr>
        <p:spPr bwMode="auto">
          <a:xfrm>
            <a:off x="609600" y="1193800"/>
            <a:ext cx="7924800" cy="2959262"/>
          </a:xfrm>
          <a:prstGeom prst="rect">
            <a:avLst/>
          </a:prstGeom>
          <a:noFill/>
          <a:ln w="9525">
            <a:noFill/>
            <a:miter lim="800000"/>
            <a:headEnd/>
            <a:tailEnd/>
          </a:ln>
        </p:spPr>
        <p:txBody>
          <a:bodyPr wrap="square" lIns="91430" tIns="45715" rIns="91430" bIns="45715">
            <a:prstTxWarp prst="textNoShape">
              <a:avLst/>
            </a:prstTxWarp>
            <a:spAutoFit/>
          </a:bodyPr>
          <a:lstStyle/>
          <a:p>
            <a:pPr>
              <a:lnSpc>
                <a:spcPct val="130000"/>
              </a:lnSpc>
            </a:pPr>
            <a:r>
              <a:rPr lang="en-US" b="1" dirty="0">
                <a:latin typeface="Helvetica Neue"/>
                <a:ea typeface="Arial" pitchFamily="-112" charset="0"/>
                <a:cs typeface="Helvetica Neue"/>
              </a:rPr>
              <a:t>2.1. Classification of IS – by support function, by organizational level</a:t>
            </a:r>
          </a:p>
          <a:p>
            <a:pPr>
              <a:lnSpc>
                <a:spcPct val="130000"/>
              </a:lnSpc>
            </a:pPr>
            <a:r>
              <a:rPr lang="en-US" b="1" dirty="0">
                <a:latin typeface="Helvetica Neue"/>
                <a:ea typeface="Arial" pitchFamily="-112" charset="0"/>
                <a:cs typeface="Helvetica Neue"/>
              </a:rPr>
              <a:t>2.2. Organizational Level Classification – Strategic Level, Management 	Level, </a:t>
            </a:r>
            <a:r>
              <a:rPr lang="en-US" b="1" dirty="0" smtClean="0">
                <a:latin typeface="Helvetica Neue"/>
                <a:ea typeface="Arial" pitchFamily="-112" charset="0"/>
                <a:cs typeface="Helvetica Neue"/>
              </a:rPr>
              <a:t>Knowledge </a:t>
            </a:r>
            <a:r>
              <a:rPr lang="en-US" b="1" dirty="0">
                <a:latin typeface="Helvetica Neue"/>
                <a:ea typeface="Arial" pitchFamily="-112" charset="0"/>
                <a:cs typeface="Helvetica Neue"/>
              </a:rPr>
              <a:t>Level, Operational Level</a:t>
            </a:r>
          </a:p>
          <a:p>
            <a:pPr>
              <a:lnSpc>
                <a:spcPct val="130000"/>
              </a:lnSpc>
            </a:pPr>
            <a:r>
              <a:rPr lang="en-US" b="1" dirty="0">
                <a:latin typeface="Helvetica Neue"/>
                <a:ea typeface="Arial" pitchFamily="-112" charset="0"/>
                <a:cs typeface="Helvetica Neue"/>
              </a:rPr>
              <a:t>2.3 </a:t>
            </a:r>
            <a:r>
              <a:rPr lang="en-US" b="1" dirty="0" smtClean="0">
                <a:latin typeface="Helvetica Neue"/>
                <a:ea typeface="Arial" pitchFamily="-112" charset="0"/>
                <a:cs typeface="Helvetica Neue"/>
              </a:rPr>
              <a:t>	Support </a:t>
            </a:r>
            <a:r>
              <a:rPr lang="en-US" b="1" dirty="0">
                <a:latin typeface="Helvetica Neue"/>
                <a:ea typeface="Arial" pitchFamily="-112" charset="0"/>
                <a:cs typeface="Helvetica Neue"/>
              </a:rPr>
              <a:t>Function Classification – functional (departmental), </a:t>
            </a:r>
            <a:r>
              <a:rPr lang="en-US" b="1" dirty="0" smtClean="0">
                <a:latin typeface="Helvetica Neue"/>
                <a:ea typeface="Arial" pitchFamily="-112" charset="0"/>
                <a:cs typeface="Helvetica Neue"/>
              </a:rPr>
              <a:t>	enterprise </a:t>
            </a:r>
            <a:r>
              <a:rPr lang="en-US" b="1" dirty="0">
                <a:latin typeface="Helvetica Neue"/>
                <a:ea typeface="Arial" pitchFamily="-112" charset="0"/>
                <a:cs typeface="Helvetica Neue"/>
              </a:rPr>
              <a:t>wide, 	inter-organizational systems</a:t>
            </a:r>
          </a:p>
          <a:p>
            <a:pPr>
              <a:lnSpc>
                <a:spcPct val="130000"/>
              </a:lnSpc>
            </a:pPr>
            <a:r>
              <a:rPr lang="en-US" b="1" dirty="0">
                <a:latin typeface="Helvetica Neue"/>
                <a:ea typeface="Arial" pitchFamily="-112" charset="0"/>
                <a:cs typeface="Helvetica Neue"/>
              </a:rPr>
              <a:t>2.4 </a:t>
            </a:r>
            <a:r>
              <a:rPr lang="en-US" b="1" dirty="0" smtClean="0">
                <a:latin typeface="Helvetica Neue"/>
                <a:ea typeface="Arial" pitchFamily="-112" charset="0"/>
                <a:cs typeface="Helvetica Neue"/>
              </a:rPr>
              <a:t>	Transaction </a:t>
            </a:r>
            <a:r>
              <a:rPr lang="en-US" b="1" dirty="0">
                <a:latin typeface="Helvetica Neue"/>
                <a:ea typeface="Arial" pitchFamily="-112" charset="0"/>
                <a:cs typeface="Helvetica Neue"/>
              </a:rPr>
              <a:t>Processing Systems, Enterprise Management </a:t>
            </a:r>
            <a:r>
              <a:rPr lang="en-US" b="1" dirty="0" smtClean="0">
                <a:latin typeface="Helvetica Neue"/>
                <a:ea typeface="Arial" pitchFamily="-112" charset="0"/>
                <a:cs typeface="Helvetica Neue"/>
              </a:rPr>
              <a:t>	Systems </a:t>
            </a:r>
            <a:r>
              <a:rPr lang="en-US" b="1" dirty="0">
                <a:latin typeface="Helvetica Neue"/>
                <a:ea typeface="Arial" pitchFamily="-112" charset="0"/>
                <a:cs typeface="Helvetica Neue"/>
              </a:rPr>
              <a:t>- ERP/SCM/CRM, 	Decision support and intelligent </a:t>
            </a:r>
            <a:r>
              <a:rPr lang="en-US" b="1" dirty="0" smtClean="0">
                <a:latin typeface="Helvetica Neue"/>
                <a:ea typeface="Arial" pitchFamily="-112" charset="0"/>
                <a:cs typeface="Helvetica Neue"/>
              </a:rPr>
              <a:t>	systems</a:t>
            </a:r>
            <a:r>
              <a:rPr lang="en-US" b="1" dirty="0">
                <a:latin typeface="Helvetica Neue"/>
                <a:ea typeface="Arial" pitchFamily="-112" charset="0"/>
                <a:cs typeface="Helvetica Neue"/>
              </a:rPr>
              <a:t>, Expert systems</a:t>
            </a:r>
          </a:p>
        </p:txBody>
      </p:sp>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2</a:t>
            </a:fld>
            <a:endParaRPr lang="en-US"/>
          </a:p>
        </p:txBody>
      </p:sp>
    </p:spTree>
    <p:custDataLst>
      <p:tags r:id="rId1"/>
    </p:custDataLst>
    <p:extLst>
      <p:ext uri="{BB962C8B-B14F-4D97-AF65-F5344CB8AC3E}">
        <p14:creationId xmlns:p14="http://schemas.microsoft.com/office/powerpoint/2010/main" val="4149209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noAutofit/>
          </a:bodyPr>
          <a:lstStyle/>
          <a:p>
            <a:pPr eaLnBrk="1" hangingPunct="1">
              <a:defRPr/>
            </a:pPr>
            <a:r>
              <a:rPr lang="en-US" sz="4000" dirty="0" smtClean="0">
                <a:ea typeface="+mj-ea"/>
                <a:cs typeface="+mj-cs"/>
              </a:rPr>
              <a:t>SALES AND Marketing systems</a:t>
            </a:r>
            <a:endParaRPr lang="en-US" sz="4000" dirty="0">
              <a:ea typeface="+mj-ea"/>
              <a:cs typeface="+mj-cs"/>
            </a:endParaRPr>
          </a:p>
        </p:txBody>
      </p:sp>
      <p:pic>
        <p:nvPicPr>
          <p:cNvPr id="3" name="Picture 2" descr="Screen Shot 2015-04-15 at 3.09.5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111" y="987251"/>
            <a:ext cx="6886222" cy="3816634"/>
          </a:xfrm>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29</a:t>
            </a:fld>
            <a:endParaRPr lang="en-US"/>
          </a:p>
        </p:txBody>
      </p:sp>
    </p:spTree>
    <p:extLst>
      <p:ext uri="{BB962C8B-B14F-4D97-AF65-F5344CB8AC3E}">
        <p14:creationId xmlns:p14="http://schemas.microsoft.com/office/powerpoint/2010/main" val="29590658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AutoShape 2"/>
          <p:cNvSpPr>
            <a:spLocks noGrp="1" noChangeArrowheads="1"/>
          </p:cNvSpPr>
          <p:nvPr>
            <p:ph type="title"/>
          </p:nvPr>
        </p:nvSpPr>
        <p:spPr/>
        <p:txBody>
          <a:bodyPr>
            <a:normAutofit/>
          </a:bodyPr>
          <a:lstStyle/>
          <a:p>
            <a:pPr>
              <a:defRPr/>
            </a:pPr>
            <a:r>
              <a:rPr lang="en-US" dirty="0"/>
              <a:t>Marketing systems</a:t>
            </a:r>
            <a:endParaRPr lang="en-US" dirty="0">
              <a:ea typeface="+mj-ea"/>
              <a:cs typeface="+mj-cs"/>
            </a:endParaRPr>
          </a:p>
        </p:txBody>
      </p:sp>
      <p:sp>
        <p:nvSpPr>
          <p:cNvPr id="33795" name="Rectangle 3"/>
          <p:cNvSpPr>
            <a:spLocks noGrp="1" noChangeArrowheads="1"/>
          </p:cNvSpPr>
          <p:nvPr>
            <p:ph sz="half" idx="1"/>
          </p:nvPr>
        </p:nvSpPr>
        <p:spPr/>
        <p:txBody>
          <a:bodyPr>
            <a:normAutofit fontScale="77500" lnSpcReduction="20000"/>
          </a:bodyPr>
          <a:lstStyle/>
          <a:p>
            <a:pPr>
              <a:spcBef>
                <a:spcPts val="0"/>
              </a:spcBef>
              <a:spcAft>
                <a:spcPts val="1200"/>
              </a:spcAft>
            </a:pPr>
            <a:r>
              <a:rPr lang="en-US" sz="2400" dirty="0"/>
              <a:t>Interactive marketing </a:t>
            </a:r>
            <a:r>
              <a:rPr lang="en-US" sz="2300" dirty="0">
                <a:latin typeface="Helvetica Neue"/>
                <a:cs typeface="Helvetica Neue"/>
              </a:rPr>
              <a:t>– capturing user behavior to </a:t>
            </a:r>
            <a:r>
              <a:rPr lang="en-US" sz="2300" dirty="0" err="1">
                <a:latin typeface="Helvetica Neue"/>
                <a:cs typeface="Helvetica Neue"/>
              </a:rPr>
              <a:t>customise</a:t>
            </a:r>
            <a:r>
              <a:rPr lang="en-US" sz="2300" dirty="0">
                <a:latin typeface="Helvetica Neue"/>
                <a:cs typeface="Helvetica Neue"/>
              </a:rPr>
              <a:t> the marketing contents e.g. cookies, targeted marketing</a:t>
            </a:r>
          </a:p>
          <a:p>
            <a:pPr>
              <a:spcBef>
                <a:spcPts val="0"/>
              </a:spcBef>
              <a:spcAft>
                <a:spcPts val="1200"/>
              </a:spcAft>
            </a:pPr>
            <a:r>
              <a:rPr lang="en-US" sz="2400" dirty="0"/>
              <a:t>Sales force automation </a:t>
            </a:r>
            <a:r>
              <a:rPr lang="en-US" sz="2300" dirty="0">
                <a:latin typeface="Helvetica Neue"/>
                <a:cs typeface="Helvetica Neue"/>
              </a:rPr>
              <a:t>– automate flow of information required for sales crew</a:t>
            </a:r>
          </a:p>
          <a:p>
            <a:pPr>
              <a:spcBef>
                <a:spcPts val="0"/>
              </a:spcBef>
              <a:spcAft>
                <a:spcPts val="1200"/>
              </a:spcAft>
            </a:pPr>
            <a:r>
              <a:rPr lang="en-US" sz="2400" dirty="0"/>
              <a:t>CRM </a:t>
            </a:r>
            <a:r>
              <a:rPr lang="en-US" sz="2300" dirty="0">
                <a:latin typeface="Helvetica Neue"/>
                <a:cs typeface="Helvetica Neue"/>
              </a:rPr>
              <a:t>– taking customer feedback and responding in </a:t>
            </a:r>
            <a:r>
              <a:rPr lang="en-US" sz="2300" dirty="0" err="1">
                <a:latin typeface="Helvetica Neue"/>
                <a:cs typeface="Helvetica Neue"/>
              </a:rPr>
              <a:t>organised</a:t>
            </a:r>
            <a:r>
              <a:rPr lang="en-US" sz="2300" dirty="0">
                <a:latin typeface="Helvetica Neue"/>
                <a:cs typeface="Helvetica Neue"/>
              </a:rPr>
              <a:t> manner e.g. ticketing system</a:t>
            </a:r>
          </a:p>
          <a:p>
            <a:pPr>
              <a:spcBef>
                <a:spcPts val="0"/>
              </a:spcBef>
              <a:spcAft>
                <a:spcPts val="1200"/>
              </a:spcAft>
            </a:pPr>
            <a:r>
              <a:rPr lang="en-US" sz="2400" dirty="0"/>
              <a:t>Sales management </a:t>
            </a:r>
            <a:r>
              <a:rPr lang="en-US" sz="2300" dirty="0">
                <a:latin typeface="Helvetica Neue"/>
                <a:cs typeface="Helvetica Neue"/>
              </a:rPr>
              <a:t>– inventory management </a:t>
            </a:r>
          </a:p>
        </p:txBody>
      </p:sp>
      <p:sp>
        <p:nvSpPr>
          <p:cNvPr id="2" name="Content Placeholder 1"/>
          <p:cNvSpPr>
            <a:spLocks noGrp="1"/>
          </p:cNvSpPr>
          <p:nvPr>
            <p:ph sz="half" idx="2"/>
          </p:nvPr>
        </p:nvSpPr>
        <p:spPr/>
        <p:txBody>
          <a:bodyPr>
            <a:noAutofit/>
          </a:bodyPr>
          <a:lstStyle/>
          <a:p>
            <a:pPr>
              <a:spcBef>
                <a:spcPts val="0"/>
              </a:spcBef>
              <a:spcAft>
                <a:spcPts val="1200"/>
              </a:spcAft>
            </a:pPr>
            <a:r>
              <a:rPr lang="en-US" sz="2000" dirty="0"/>
              <a:t>Market research and forecasting </a:t>
            </a:r>
            <a:r>
              <a:rPr lang="en-US" sz="1800" dirty="0">
                <a:latin typeface="Helvetica Neue"/>
                <a:cs typeface="Helvetica Neue"/>
              </a:rPr>
              <a:t>– survey and predictions, use quantitative methods, latest trend – business analytics</a:t>
            </a:r>
          </a:p>
          <a:p>
            <a:pPr>
              <a:spcBef>
                <a:spcPts val="0"/>
              </a:spcBef>
              <a:spcAft>
                <a:spcPts val="1200"/>
              </a:spcAft>
            </a:pPr>
            <a:r>
              <a:rPr lang="en-US" sz="2000" dirty="0"/>
              <a:t>Advertising and promotion </a:t>
            </a:r>
            <a:r>
              <a:rPr lang="en-US" sz="1800" dirty="0">
                <a:latin typeface="Helvetica Neue"/>
                <a:cs typeface="Helvetica Neue"/>
              </a:rPr>
              <a:t>– media design and development, dissemination</a:t>
            </a:r>
          </a:p>
          <a:p>
            <a:pPr>
              <a:spcBef>
                <a:spcPts val="0"/>
              </a:spcBef>
              <a:spcAft>
                <a:spcPts val="1200"/>
              </a:spcAft>
            </a:pPr>
            <a:r>
              <a:rPr lang="en-US" sz="2000" dirty="0"/>
              <a:t>Product management </a:t>
            </a:r>
            <a:r>
              <a:rPr lang="en-US" sz="1800" dirty="0">
                <a:latin typeface="Helvetica Neue"/>
                <a:cs typeface="Helvetica Neue"/>
              </a:rPr>
              <a:t>– </a:t>
            </a:r>
            <a:r>
              <a:rPr lang="en-US" sz="1800" dirty="0" err="1">
                <a:latin typeface="Helvetica Neue"/>
                <a:cs typeface="Helvetica Neue"/>
              </a:rPr>
              <a:t>customised</a:t>
            </a:r>
            <a:r>
              <a:rPr lang="en-US" sz="1800" dirty="0">
                <a:latin typeface="Helvetica Neue"/>
                <a:cs typeface="Helvetica Neue"/>
              </a:rPr>
              <a:t> products </a:t>
            </a:r>
          </a:p>
          <a:p>
            <a:endParaRPr lang="en-US" sz="2000" dirty="0"/>
          </a:p>
        </p:txBody>
      </p:sp>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30</a:t>
            </a:fld>
            <a:endParaRPr lang="en-US"/>
          </a:p>
        </p:txBody>
      </p:sp>
    </p:spTree>
    <p:extLst>
      <p:ext uri="{BB962C8B-B14F-4D97-AF65-F5344CB8AC3E}">
        <p14:creationId xmlns:p14="http://schemas.microsoft.com/office/powerpoint/2010/main" val="20905699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sz="4000" dirty="0" smtClean="0">
                <a:solidFill>
                  <a:srgbClr val="404040"/>
                </a:solidFill>
              </a:rPr>
              <a:t>Sales and marketing systems</a:t>
            </a:r>
          </a:p>
        </p:txBody>
      </p:sp>
      <p:sp>
        <p:nvSpPr>
          <p:cNvPr id="8" name="Content Placeholder 7"/>
          <p:cNvSpPr>
            <a:spLocks noGrp="1"/>
          </p:cNvSpPr>
          <p:nvPr>
            <p:ph idx="1"/>
          </p:nvPr>
        </p:nvSpPr>
        <p:spPr/>
        <p:txBody>
          <a:bodyPr>
            <a:noAutofit/>
          </a:bodyPr>
          <a:lstStyle/>
          <a:p>
            <a:pPr marL="457200" indent="-457200"/>
            <a:r>
              <a:rPr lang="en-US" sz="2400" dirty="0" smtClean="0"/>
              <a:t>Help identify customers</a:t>
            </a:r>
          </a:p>
          <a:p>
            <a:pPr marL="457200" indent="-457200"/>
            <a:r>
              <a:rPr lang="en-US" sz="2400" dirty="0" smtClean="0"/>
              <a:t>Develop products and services</a:t>
            </a:r>
          </a:p>
          <a:p>
            <a:pPr marL="457200" indent="-457200"/>
            <a:r>
              <a:rPr lang="en-US" sz="2400" dirty="0" smtClean="0"/>
              <a:t>Promote products and services</a:t>
            </a:r>
          </a:p>
          <a:p>
            <a:pPr marL="457200" indent="-457200"/>
            <a:r>
              <a:rPr lang="en-US" sz="2400" dirty="0" smtClean="0"/>
              <a:t>Sell products and services</a:t>
            </a:r>
          </a:p>
          <a:p>
            <a:pPr marL="457200" indent="-457200"/>
            <a:r>
              <a:rPr lang="en-US" sz="2400" dirty="0" smtClean="0"/>
              <a:t>Provide ongoing customer support</a:t>
            </a:r>
            <a:endParaRPr lang="en-US" sz="24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9" name="Picture 8"/>
          <p:cNvPicPr>
            <a:picLocks noChangeAspect="1"/>
          </p:cNvPicPr>
          <p:nvPr/>
        </p:nvPicPr>
        <p:blipFill rotWithShape="1">
          <a:blip r:embed="rId3"/>
          <a:srcRect l="-265" r="1738" b="11822"/>
          <a:stretch/>
        </p:blipFill>
        <p:spPr>
          <a:xfrm>
            <a:off x="1022865" y="3408577"/>
            <a:ext cx="7608058" cy="1358686"/>
          </a:xfrm>
          <a:prstGeom prst="rect">
            <a:avLst/>
          </a:prstGeom>
        </p:spPr>
      </p:pic>
      <p:sp>
        <p:nvSpPr>
          <p:cNvPr id="2" name="Slide Number Placeholder 1"/>
          <p:cNvSpPr>
            <a:spLocks noGrp="1"/>
          </p:cNvSpPr>
          <p:nvPr>
            <p:ph type="sldNum" sz="quarter" idx="12"/>
          </p:nvPr>
        </p:nvSpPr>
        <p:spPr/>
        <p:txBody>
          <a:bodyPr/>
          <a:lstStyle/>
          <a:p>
            <a:fld id="{70915109-DA69-6E47-8559-61ECB78F5B26}" type="slidenum">
              <a:rPr lang="en-US" smtClean="0"/>
              <a:t>31</a:t>
            </a:fld>
            <a:endParaRPr lang="en-US"/>
          </a:p>
        </p:txBody>
      </p:sp>
    </p:spTree>
    <p:extLst>
      <p:ext uri="{BB962C8B-B14F-4D97-AF65-F5344CB8AC3E}">
        <p14:creationId xmlns:p14="http://schemas.microsoft.com/office/powerpoint/2010/main" val="2320273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168089"/>
            <a:ext cx="7576970" cy="665226"/>
          </a:xfrm>
        </p:spPr>
        <p:txBody>
          <a:bodyPr>
            <a:normAutofit fontScale="90000"/>
          </a:bodyPr>
          <a:lstStyle/>
          <a:p>
            <a:pPr eaLnBrk="1" hangingPunct="1">
              <a:defRPr/>
            </a:pPr>
            <a:r>
              <a:rPr lang="en-US" dirty="0" smtClean="0">
                <a:solidFill>
                  <a:srgbClr val="404040"/>
                </a:solidFill>
              </a:rPr>
              <a:t>Sales and marketing systems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1062038"/>
            <a:ext cx="7942730" cy="3705225"/>
          </a:xfrm>
        </p:spPr>
        <p:txBody>
          <a:bodyPr>
            <a:noAutofit/>
          </a:bodyPr>
          <a:lstStyle/>
          <a:p>
            <a:pPr marL="457200" indent="-457200">
              <a:buNone/>
            </a:pPr>
            <a:r>
              <a:rPr lang="en-US" sz="2400" dirty="0" smtClean="0"/>
              <a:t>Tools</a:t>
            </a:r>
          </a:p>
          <a:p>
            <a:pPr marL="457200" indent="-457200"/>
            <a:r>
              <a:rPr lang="en-US" sz="2400" dirty="0" smtClean="0"/>
              <a:t>Point-of-Sale (computer, POS software, barcode scanner, RFID scanner, cash counter etc.)</a:t>
            </a:r>
          </a:p>
          <a:p>
            <a:pPr marL="457200" indent="-457200"/>
            <a:r>
              <a:rPr lang="en-US" sz="2400" dirty="0" smtClean="0"/>
              <a:t>Sales force automation</a:t>
            </a:r>
          </a:p>
          <a:p>
            <a:pPr marL="457200" indent="-457200"/>
            <a:r>
              <a:rPr lang="en-US" sz="2400" dirty="0" err="1" smtClean="0"/>
              <a:t>e</a:t>
            </a:r>
            <a:r>
              <a:rPr lang="en-US" sz="2400" dirty="0" smtClean="0"/>
              <a:t>-Commerce transactions</a:t>
            </a:r>
          </a:p>
          <a:p>
            <a:pPr marL="457200" indent="-457200"/>
            <a:r>
              <a:rPr lang="en-US" sz="2400" dirty="0" smtClean="0"/>
              <a:t>Marketing channels (newsletter, email, web-form feedback, SMS marketing etc.)</a:t>
            </a:r>
          </a:p>
          <a:p>
            <a:pPr marL="457200" indent="-457200"/>
            <a:r>
              <a:rPr lang="en-US" sz="2400" dirty="0" smtClean="0"/>
              <a:t>Marketing research tools (Business Intelligence)</a:t>
            </a:r>
          </a:p>
          <a:p>
            <a:pPr marL="457200" indent="-457200"/>
            <a:endParaRPr lang="en-US" sz="2400" dirty="0"/>
          </a:p>
        </p:txBody>
      </p:sp>
      <p:sp>
        <p:nvSpPr>
          <p:cNvPr id="2" name="Slide Number Placeholder 1"/>
          <p:cNvSpPr>
            <a:spLocks noGrp="1"/>
          </p:cNvSpPr>
          <p:nvPr>
            <p:ph type="sldNum" sz="quarter" idx="12"/>
          </p:nvPr>
        </p:nvSpPr>
        <p:spPr/>
        <p:txBody>
          <a:bodyPr/>
          <a:lstStyle/>
          <a:p>
            <a:fld id="{70915109-DA69-6E47-8559-61ECB78F5B26}" type="slidenum">
              <a:rPr lang="en-US" smtClean="0"/>
              <a:t>32</a:t>
            </a:fld>
            <a:endParaRPr lang="en-US"/>
          </a:p>
        </p:txBody>
      </p:sp>
    </p:spTree>
    <p:extLst>
      <p:ext uri="{BB962C8B-B14F-4D97-AF65-F5344CB8AC3E}">
        <p14:creationId xmlns:p14="http://schemas.microsoft.com/office/powerpoint/2010/main" val="3748822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noAutofit/>
          </a:bodyPr>
          <a:lstStyle/>
          <a:p>
            <a:pPr eaLnBrk="1" hangingPunct="1">
              <a:defRPr/>
            </a:pPr>
            <a:r>
              <a:rPr lang="en-US" sz="4000" dirty="0" smtClean="0">
                <a:ea typeface="+mj-ea"/>
                <a:cs typeface="+mj-cs"/>
              </a:rPr>
              <a:t>Targeted marketing - components</a:t>
            </a:r>
            <a:endParaRPr lang="en-US" sz="4000" dirty="0">
              <a:ea typeface="+mj-ea"/>
              <a:cs typeface="+mj-cs"/>
            </a:endParaRPr>
          </a:p>
        </p:txBody>
      </p:sp>
      <p:pic>
        <p:nvPicPr>
          <p:cNvPr id="2" name="Picture 1" descr="Screen Shot 2015-04-15 at 3.12.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963" y="987251"/>
            <a:ext cx="6716889" cy="3712469"/>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33</a:t>
            </a:fld>
            <a:endParaRPr lang="en-US"/>
          </a:p>
        </p:txBody>
      </p:sp>
    </p:spTree>
    <p:extLst>
      <p:ext uri="{BB962C8B-B14F-4D97-AF65-F5344CB8AC3E}">
        <p14:creationId xmlns:p14="http://schemas.microsoft.com/office/powerpoint/2010/main" val="16344092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20 at 1.52.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00"/>
            <a:ext cx="9144000" cy="5088376"/>
          </a:xfrm>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34</a:t>
            </a:fld>
            <a:endParaRPr lang="en-US"/>
          </a:p>
        </p:txBody>
      </p:sp>
    </p:spTree>
    <p:extLst>
      <p:ext uri="{BB962C8B-B14F-4D97-AF65-F5344CB8AC3E}">
        <p14:creationId xmlns:p14="http://schemas.microsoft.com/office/powerpoint/2010/main" val="13292511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457199" y="130001"/>
            <a:ext cx="8570097" cy="857250"/>
          </a:xfrm>
        </p:spPr>
        <p:txBody>
          <a:bodyPr>
            <a:noAutofit/>
          </a:bodyPr>
          <a:lstStyle/>
          <a:p>
            <a:pPr eaLnBrk="1" hangingPunct="1">
              <a:defRPr/>
            </a:pPr>
            <a:r>
              <a:rPr lang="en-US" sz="3200" dirty="0" smtClean="0">
                <a:ea typeface="+mj-ea"/>
                <a:cs typeface="+mj-cs"/>
              </a:rPr>
              <a:t>Manufacturing AND PRODUCTION systems</a:t>
            </a:r>
            <a:endParaRPr lang="en-US" sz="3200" dirty="0">
              <a:ea typeface="+mj-ea"/>
              <a:cs typeface="+mj-cs"/>
            </a:endParaRPr>
          </a:p>
        </p:txBody>
      </p:sp>
      <p:pic>
        <p:nvPicPr>
          <p:cNvPr id="2" name="Picture 1" descr="Screen Shot 2015-04-20 at 1.16.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2023" y="1022570"/>
            <a:ext cx="4150149" cy="3949566"/>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35</a:t>
            </a:fld>
            <a:endParaRPr lang="en-US"/>
          </a:p>
        </p:txBody>
      </p:sp>
    </p:spTree>
    <p:extLst>
      <p:ext uri="{BB962C8B-B14F-4D97-AF65-F5344CB8AC3E}">
        <p14:creationId xmlns:p14="http://schemas.microsoft.com/office/powerpoint/2010/main" val="260358447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Autofit/>
          </a:bodyPr>
          <a:lstStyle/>
          <a:p>
            <a:pPr eaLnBrk="1" hangingPunct="1">
              <a:defRPr/>
            </a:pPr>
            <a:r>
              <a:rPr lang="en-US" sz="3200" dirty="0" smtClean="0">
                <a:solidFill>
                  <a:srgbClr val="404040"/>
                </a:solidFill>
              </a:rPr>
              <a:t>Manufacturing and production systems</a:t>
            </a:r>
          </a:p>
        </p:txBody>
      </p:sp>
      <p:sp>
        <p:nvSpPr>
          <p:cNvPr id="8" name="Content Placeholder 7"/>
          <p:cNvSpPr>
            <a:spLocks noGrp="1"/>
          </p:cNvSpPr>
          <p:nvPr>
            <p:ph idx="1"/>
          </p:nvPr>
        </p:nvSpPr>
        <p:spPr/>
        <p:txBody>
          <a:bodyPr>
            <a:noAutofit/>
          </a:bodyPr>
          <a:lstStyle/>
          <a:p>
            <a:pPr marL="457200" indent="-457200"/>
            <a:r>
              <a:rPr lang="en-US" sz="2400" dirty="0" smtClean="0"/>
              <a:t>Planning, development, production of products and services</a:t>
            </a:r>
          </a:p>
          <a:p>
            <a:pPr marL="457200" indent="-457200"/>
            <a:r>
              <a:rPr lang="en-US" sz="2400" dirty="0" smtClean="0"/>
              <a:t>Planning, development, maintenance of production facilities</a:t>
            </a:r>
          </a:p>
          <a:p>
            <a:pPr marL="457200" indent="-457200"/>
            <a:r>
              <a:rPr lang="en-US" sz="2400" dirty="0" smtClean="0"/>
              <a:t>Acquisition, storage, availability of materials</a:t>
            </a:r>
          </a:p>
          <a:p>
            <a:pPr marL="457200" indent="-457200"/>
            <a:r>
              <a:rPr lang="en-US" sz="2400" dirty="0" smtClean="0"/>
              <a:t>Scheduling materials, facilities, labor</a:t>
            </a:r>
          </a:p>
          <a:p>
            <a:pPr marL="457200" indent="-457200"/>
            <a:r>
              <a:rPr lang="en-US" sz="2400" dirty="0" smtClean="0"/>
              <a:t>Controlling the flow of production</a:t>
            </a:r>
          </a:p>
          <a:p>
            <a:pPr marL="457200" indent="-457200"/>
            <a:endParaRPr lang="en-US" sz="24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2" name="Slide Number Placeholder 1"/>
          <p:cNvSpPr>
            <a:spLocks noGrp="1"/>
          </p:cNvSpPr>
          <p:nvPr>
            <p:ph type="sldNum" sz="quarter" idx="12"/>
          </p:nvPr>
        </p:nvSpPr>
        <p:spPr/>
        <p:txBody>
          <a:bodyPr/>
          <a:lstStyle/>
          <a:p>
            <a:fld id="{70915109-DA69-6E47-8559-61ECB78F5B26}" type="slidenum">
              <a:rPr lang="en-US" smtClean="0"/>
              <a:t>36</a:t>
            </a:fld>
            <a:endParaRPr lang="en-US"/>
          </a:p>
        </p:txBody>
      </p:sp>
    </p:spTree>
    <p:extLst>
      <p:ext uri="{BB962C8B-B14F-4D97-AF65-F5344CB8AC3E}">
        <p14:creationId xmlns:p14="http://schemas.microsoft.com/office/powerpoint/2010/main" val="3356066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Autofit/>
          </a:bodyPr>
          <a:lstStyle/>
          <a:p>
            <a:pPr eaLnBrk="1" hangingPunct="1">
              <a:defRPr/>
            </a:pPr>
            <a:r>
              <a:rPr lang="en-US" sz="3200" dirty="0" smtClean="0">
                <a:solidFill>
                  <a:srgbClr val="404040"/>
                </a:solidFill>
              </a:rPr>
              <a:t>Manufacturing and production systems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10" name="Picture 9"/>
          <p:cNvPicPr>
            <a:picLocks noChangeAspect="1"/>
          </p:cNvPicPr>
          <p:nvPr/>
        </p:nvPicPr>
        <p:blipFill rotWithShape="1">
          <a:blip r:embed="rId3"/>
          <a:srcRect l="-625" r="70" b="12839"/>
          <a:stretch/>
        </p:blipFill>
        <p:spPr>
          <a:xfrm>
            <a:off x="1215082" y="833315"/>
            <a:ext cx="6714516" cy="1124351"/>
          </a:xfrm>
          <a:prstGeom prst="rect">
            <a:avLst/>
          </a:prstGeom>
        </p:spPr>
      </p:pic>
      <p:pic>
        <p:nvPicPr>
          <p:cNvPr id="11" name="Picture 10"/>
          <p:cNvPicPr>
            <a:picLocks noChangeAspect="1"/>
          </p:cNvPicPr>
          <p:nvPr/>
        </p:nvPicPr>
        <p:blipFill rotWithShape="1">
          <a:blip r:embed="rId4"/>
          <a:srcRect l="2597" r="16902"/>
          <a:stretch/>
        </p:blipFill>
        <p:spPr>
          <a:xfrm>
            <a:off x="1544594" y="1957666"/>
            <a:ext cx="5999892" cy="2874343"/>
          </a:xfrm>
          <a:prstGeom prst="roundRect">
            <a:avLst>
              <a:gd name="adj" fmla="val 4737"/>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37</a:t>
            </a:fld>
            <a:endParaRPr lang="en-US"/>
          </a:p>
        </p:txBody>
      </p:sp>
    </p:spTree>
    <p:extLst>
      <p:ext uri="{BB962C8B-B14F-4D97-AF65-F5344CB8AC3E}">
        <p14:creationId xmlns:p14="http://schemas.microsoft.com/office/powerpoint/2010/main" val="506195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AutoShape 2"/>
          <p:cNvSpPr>
            <a:spLocks noGrp="1" noChangeArrowheads="1"/>
          </p:cNvSpPr>
          <p:nvPr>
            <p:ph type="title"/>
          </p:nvPr>
        </p:nvSpPr>
        <p:spPr/>
        <p:txBody>
          <a:bodyPr>
            <a:normAutofit/>
          </a:bodyPr>
          <a:lstStyle/>
          <a:p>
            <a:pPr>
              <a:defRPr/>
            </a:pPr>
            <a:r>
              <a:rPr lang="en-US" dirty="0" smtClean="0"/>
              <a:t>Manufacturing systems - tools</a:t>
            </a:r>
            <a:endParaRPr lang="en-US" dirty="0">
              <a:ea typeface="+mj-ea"/>
              <a:cs typeface="+mj-cs"/>
            </a:endParaRPr>
          </a:p>
        </p:txBody>
      </p:sp>
      <p:sp>
        <p:nvSpPr>
          <p:cNvPr id="33795" name="Rectangle 3"/>
          <p:cNvSpPr>
            <a:spLocks noGrp="1" noChangeArrowheads="1"/>
          </p:cNvSpPr>
          <p:nvPr>
            <p:ph sz="half" idx="1"/>
          </p:nvPr>
        </p:nvSpPr>
        <p:spPr/>
        <p:txBody>
          <a:bodyPr>
            <a:normAutofit/>
          </a:bodyPr>
          <a:lstStyle/>
          <a:p>
            <a:pPr marL="457200" indent="-457200"/>
            <a:r>
              <a:rPr lang="en-US" sz="2000" dirty="0"/>
              <a:t>Product lifecycle management (PLM systems)</a:t>
            </a:r>
          </a:p>
          <a:p>
            <a:pPr marL="457200" indent="-457200"/>
            <a:r>
              <a:rPr lang="en-US" sz="2000" dirty="0"/>
              <a:t>Production line control system</a:t>
            </a:r>
          </a:p>
          <a:p>
            <a:pPr marL="457200" indent="-457200"/>
            <a:r>
              <a:rPr lang="en-US" sz="2000" dirty="0"/>
              <a:t>Material movement control</a:t>
            </a:r>
          </a:p>
          <a:p>
            <a:pPr marL="457200" indent="-457200"/>
            <a:r>
              <a:rPr lang="en-US" sz="2000" dirty="0"/>
              <a:t>Staff assignment systems</a:t>
            </a:r>
          </a:p>
          <a:p>
            <a:pPr marL="457200" indent="-457200"/>
            <a:r>
              <a:rPr lang="en-US" sz="2000" dirty="0"/>
              <a:t>Sensor networks</a:t>
            </a:r>
          </a:p>
          <a:p>
            <a:pPr marL="457200" indent="-457200"/>
            <a:r>
              <a:rPr lang="en-US" sz="2000" dirty="0"/>
              <a:t>Inventory management </a:t>
            </a:r>
            <a:br>
              <a:rPr lang="en-US" sz="2000" dirty="0"/>
            </a:br>
            <a:r>
              <a:rPr lang="en-US" sz="2000" dirty="0" smtClean="0"/>
              <a:t>systems</a:t>
            </a:r>
            <a:endParaRPr lang="en-US" sz="2000" dirty="0"/>
          </a:p>
        </p:txBody>
      </p:sp>
      <p:pic>
        <p:nvPicPr>
          <p:cNvPr id="5" name="Content Placeholder 4" descr="2000px-Product’s_lifecycle.svg.png"/>
          <p:cNvPicPr>
            <a:picLocks noGrp="1" noChangeAspect="1"/>
          </p:cNvPicPr>
          <p:nvPr>
            <p:ph sz="half" idx="2"/>
          </p:nvPr>
        </p:nvPicPr>
        <p:blipFill>
          <a:blip r:embed="rId3"/>
          <a:srcRect t="1345" b="1345"/>
          <a:stretch>
            <a:fillRect/>
          </a:stretch>
        </p:blipFill>
        <p:spPr>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38</a:t>
            </a:fld>
            <a:endParaRPr lang="en-US"/>
          </a:p>
        </p:txBody>
      </p:sp>
    </p:spTree>
    <p:extLst>
      <p:ext uri="{BB962C8B-B14F-4D97-AF65-F5344CB8AC3E}">
        <p14:creationId xmlns:p14="http://schemas.microsoft.com/office/powerpoint/2010/main" val="11525842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47263"/>
            <a:ext cx="8229600" cy="4047360"/>
          </a:xfrm>
        </p:spPr>
        <p:txBody>
          <a:bodyPr anchor="ctr" anchorCtr="0"/>
          <a:lstStyle/>
          <a:p>
            <a:pPr marL="0" indent="0" algn="ctr">
              <a:buNone/>
            </a:pPr>
            <a:r>
              <a:rPr lang="en-US" dirty="0"/>
              <a:t>2</a:t>
            </a:r>
            <a:r>
              <a:rPr lang="en-US" dirty="0" smtClean="0">
                <a:latin typeface="Helvetica Neue Black Condensed"/>
                <a:cs typeface="Helvetica Neue Black Condensed"/>
              </a:rPr>
              <a:t>. Types of Information System</a:t>
            </a:r>
            <a:endParaRPr lang="en-US" dirty="0"/>
          </a:p>
        </p:txBody>
      </p:sp>
      <p:sp>
        <p:nvSpPr>
          <p:cNvPr id="3" name="TextBox 2"/>
          <p:cNvSpPr txBox="1"/>
          <p:nvPr/>
        </p:nvSpPr>
        <p:spPr>
          <a:xfrm>
            <a:off x="467166" y="2984311"/>
            <a:ext cx="8219634" cy="1015663"/>
          </a:xfrm>
          <a:prstGeom prst="rect">
            <a:avLst/>
          </a:prstGeom>
          <a:noFill/>
        </p:spPr>
        <p:txBody>
          <a:bodyPr wrap="square" rtlCol="0">
            <a:spAutoFit/>
          </a:bodyPr>
          <a:lstStyle/>
          <a:p>
            <a:pPr algn="ctr"/>
            <a:r>
              <a:rPr lang="en-US" sz="1200" dirty="0" err="1" smtClean="0">
                <a:latin typeface="Helvetica Neue"/>
                <a:cs typeface="Helvetica Neue"/>
              </a:rPr>
              <a:t>Referneces</a:t>
            </a:r>
            <a:r>
              <a:rPr lang="en-US" sz="1200" dirty="0">
                <a:latin typeface="Helvetica Neue"/>
                <a:cs typeface="Helvetica Neue"/>
              </a:rPr>
              <a:t/>
            </a:r>
            <a:br>
              <a:rPr lang="en-US" sz="1200" dirty="0">
                <a:latin typeface="Helvetica Neue"/>
                <a:cs typeface="Helvetica Neue"/>
              </a:rPr>
            </a:br>
            <a:r>
              <a:rPr lang="en-US" sz="1200" dirty="0">
                <a:latin typeface="Helvetica Neue"/>
                <a:cs typeface="Helvetica Neue"/>
              </a:rPr>
              <a:t>- - - - </a:t>
            </a:r>
            <a:r>
              <a:rPr lang="en-US" sz="1200" dirty="0" smtClean="0">
                <a:latin typeface="Helvetica Neue"/>
                <a:cs typeface="Helvetica Neue"/>
              </a:rPr>
              <a:t>- </a:t>
            </a:r>
            <a:r>
              <a:rPr lang="en-US" sz="1200" dirty="0">
                <a:latin typeface="Helvetica Neue"/>
                <a:cs typeface="Helvetica Neue"/>
              </a:rPr>
              <a:t>- - - </a:t>
            </a:r>
            <a:r>
              <a:rPr lang="en-US" sz="1200" u="sng" dirty="0">
                <a:latin typeface="Helvetica Neue"/>
                <a:cs typeface="Helvetica Neue"/>
              </a:rPr>
              <a:t/>
            </a:r>
            <a:br>
              <a:rPr lang="en-US" sz="1200" u="sng" dirty="0">
                <a:latin typeface="Helvetica Neue"/>
                <a:cs typeface="Helvetica Neue"/>
              </a:rPr>
            </a:br>
            <a:r>
              <a:rPr lang="en-US" dirty="0" err="1" smtClean="0">
                <a:latin typeface="Helvetica Neue"/>
                <a:cs typeface="Helvetica Neue"/>
              </a:rPr>
              <a:t>Laudon</a:t>
            </a:r>
            <a:r>
              <a:rPr lang="en-US" dirty="0" smtClean="0">
                <a:latin typeface="Helvetica Neue"/>
                <a:cs typeface="Helvetica Neue"/>
              </a:rPr>
              <a:t> and </a:t>
            </a:r>
            <a:r>
              <a:rPr lang="en-US" dirty="0" err="1" smtClean="0">
                <a:latin typeface="Helvetica Neue"/>
                <a:cs typeface="Helvetica Neue"/>
              </a:rPr>
              <a:t>Laudon</a:t>
            </a:r>
            <a:r>
              <a:rPr lang="en-US" dirty="0" smtClean="0">
                <a:latin typeface="Helvetica Neue"/>
                <a:cs typeface="Helvetica Neue"/>
              </a:rPr>
              <a:t>, Management Information Systems – Managing the Digital Firm, 13</a:t>
            </a:r>
            <a:r>
              <a:rPr lang="en-US" baseline="30000" dirty="0" smtClean="0">
                <a:latin typeface="Helvetica Neue"/>
                <a:cs typeface="Helvetica Neue"/>
              </a:rPr>
              <a:t>th</a:t>
            </a:r>
            <a:r>
              <a:rPr lang="en-US" dirty="0" smtClean="0">
                <a:latin typeface="Helvetica Neue"/>
                <a:cs typeface="Helvetica Neue"/>
              </a:rPr>
              <a:t> Edition, Pearson</a:t>
            </a:r>
            <a:endParaRPr lang="en-US" sz="1200" dirty="0">
              <a:latin typeface="Helvetica Neue"/>
              <a:cs typeface="Helvetica Neue"/>
            </a:endParaRPr>
          </a:p>
        </p:txBody>
      </p:sp>
      <p:sp>
        <p:nvSpPr>
          <p:cNvPr id="4" name="Date Placeholder 3"/>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3</a:t>
            </a:fld>
            <a:endParaRPr lang="en-US"/>
          </a:p>
        </p:txBody>
      </p:sp>
    </p:spTree>
    <p:extLst>
      <p:ext uri="{BB962C8B-B14F-4D97-AF65-F5344CB8AC3E}">
        <p14:creationId xmlns:p14="http://schemas.microsoft.com/office/powerpoint/2010/main" val="19533600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0 at 1.55.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922220" cy="3424931"/>
          </a:xfrm>
          <a:prstGeom prst="rect">
            <a:avLst/>
          </a:prstGeom>
        </p:spPr>
      </p:pic>
      <p:pic>
        <p:nvPicPr>
          <p:cNvPr id="4" name="Picture 3" descr="Screen Shot 2015-04-20 at 1.55.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837" y="1270124"/>
            <a:ext cx="5413163" cy="3873376"/>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39</a:t>
            </a:fld>
            <a:endParaRPr lang="en-US"/>
          </a:p>
        </p:txBody>
      </p:sp>
    </p:spTree>
    <p:extLst>
      <p:ext uri="{BB962C8B-B14F-4D97-AF65-F5344CB8AC3E}">
        <p14:creationId xmlns:p14="http://schemas.microsoft.com/office/powerpoint/2010/main" val="25204338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noAutofit/>
          </a:bodyPr>
          <a:lstStyle/>
          <a:p>
            <a:pPr eaLnBrk="1" hangingPunct="1">
              <a:defRPr/>
            </a:pPr>
            <a:r>
              <a:rPr lang="en-US" sz="4000" dirty="0" smtClean="0">
                <a:ea typeface="+mj-ea"/>
                <a:cs typeface="+mj-cs"/>
              </a:rPr>
              <a:t>Finance and Accounting systems</a:t>
            </a:r>
            <a:endParaRPr lang="en-US" sz="4000" dirty="0">
              <a:ea typeface="+mj-ea"/>
              <a:cs typeface="+mj-cs"/>
            </a:endParaRPr>
          </a:p>
        </p:txBody>
      </p:sp>
      <p:pic>
        <p:nvPicPr>
          <p:cNvPr id="2" name="Picture 1" descr="Screen Shot 2015-04-20 at 1.46.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536" y="987250"/>
            <a:ext cx="6702408" cy="3888489"/>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40</a:t>
            </a:fld>
            <a:endParaRPr lang="en-US"/>
          </a:p>
        </p:txBody>
      </p:sp>
    </p:spTree>
    <p:extLst>
      <p:ext uri="{BB962C8B-B14F-4D97-AF65-F5344CB8AC3E}">
        <p14:creationId xmlns:p14="http://schemas.microsoft.com/office/powerpoint/2010/main" val="289017249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Finance and accounting systems</a:t>
            </a:r>
          </a:p>
        </p:txBody>
      </p:sp>
      <p:sp>
        <p:nvSpPr>
          <p:cNvPr id="8" name="Content Placeholder 7"/>
          <p:cNvSpPr>
            <a:spLocks noGrp="1"/>
          </p:cNvSpPr>
          <p:nvPr>
            <p:ph idx="1"/>
          </p:nvPr>
        </p:nvSpPr>
        <p:spPr/>
        <p:txBody>
          <a:bodyPr>
            <a:noAutofit/>
          </a:bodyPr>
          <a:lstStyle/>
          <a:p>
            <a:pPr marL="457200" indent="-457200"/>
            <a:r>
              <a:rPr lang="en-US" sz="2400" dirty="0" smtClean="0"/>
              <a:t>Manage firm’s financial assets: cash, stocks, bonds, etc.</a:t>
            </a:r>
          </a:p>
          <a:p>
            <a:pPr marL="457200" indent="-457200"/>
            <a:r>
              <a:rPr lang="en-US" sz="2400" dirty="0" smtClean="0"/>
              <a:t>Manage capitalization of firm and finding new financial assets</a:t>
            </a:r>
          </a:p>
          <a:p>
            <a:pPr marL="457200" indent="-457200"/>
            <a:r>
              <a:rPr lang="en-US" sz="2400" dirty="0" smtClean="0"/>
              <a:t>Maintain and manage financial records  </a:t>
            </a:r>
            <a:endParaRPr lang="en-US" sz="24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9" name="Picture 8"/>
          <p:cNvPicPr>
            <a:picLocks noChangeAspect="1"/>
          </p:cNvPicPr>
          <p:nvPr/>
        </p:nvPicPr>
        <p:blipFill rotWithShape="1">
          <a:blip r:embed="rId3"/>
          <a:srcRect l="-684" r="30031" b="12985"/>
          <a:stretch/>
        </p:blipFill>
        <p:spPr>
          <a:xfrm>
            <a:off x="1009134" y="2971800"/>
            <a:ext cx="7517027" cy="1763385"/>
          </a:xfrm>
          <a:prstGeom prst="rect">
            <a:avLst/>
          </a:prstGeom>
        </p:spPr>
      </p:pic>
      <p:sp>
        <p:nvSpPr>
          <p:cNvPr id="2" name="Slide Number Placeholder 1"/>
          <p:cNvSpPr>
            <a:spLocks noGrp="1"/>
          </p:cNvSpPr>
          <p:nvPr>
            <p:ph type="sldNum" sz="quarter" idx="12"/>
          </p:nvPr>
        </p:nvSpPr>
        <p:spPr/>
        <p:txBody>
          <a:bodyPr/>
          <a:lstStyle/>
          <a:p>
            <a:fld id="{70915109-DA69-6E47-8559-61ECB78F5B26}" type="slidenum">
              <a:rPr lang="en-US" smtClean="0"/>
              <a:t>41</a:t>
            </a:fld>
            <a:endParaRPr lang="en-US"/>
          </a:p>
        </p:txBody>
      </p:sp>
    </p:spTree>
    <p:extLst>
      <p:ext uri="{BB962C8B-B14F-4D97-AF65-F5344CB8AC3E}">
        <p14:creationId xmlns:p14="http://schemas.microsoft.com/office/powerpoint/2010/main" val="1743580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noAutofit/>
          </a:bodyPr>
          <a:lstStyle/>
          <a:p>
            <a:pPr eaLnBrk="1" hangingPunct="1">
              <a:defRPr/>
            </a:pPr>
            <a:r>
              <a:rPr lang="en-US" sz="3200" dirty="0" smtClean="0">
                <a:ea typeface="+mj-ea"/>
                <a:cs typeface="+mj-cs"/>
              </a:rPr>
              <a:t>Human resource MANAGEMENT systems</a:t>
            </a:r>
            <a:endParaRPr lang="en-US" sz="3200" dirty="0">
              <a:ea typeface="+mj-ea"/>
              <a:cs typeface="+mj-cs"/>
            </a:endParaRPr>
          </a:p>
        </p:txBody>
      </p:sp>
      <p:pic>
        <p:nvPicPr>
          <p:cNvPr id="3" name="Picture 2" descr="Screen Shot 2015-04-20 at 1.19.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373" y="1118918"/>
            <a:ext cx="6035431" cy="3691929"/>
          </a:xfrm>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42</a:t>
            </a:fld>
            <a:endParaRPr lang="en-US"/>
          </a:p>
        </p:txBody>
      </p:sp>
    </p:spTree>
    <p:extLst>
      <p:ext uri="{BB962C8B-B14F-4D97-AF65-F5344CB8AC3E}">
        <p14:creationId xmlns:p14="http://schemas.microsoft.com/office/powerpoint/2010/main" val="33452559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Autofit/>
          </a:bodyPr>
          <a:lstStyle/>
          <a:p>
            <a:pPr eaLnBrk="1" hangingPunct="1">
              <a:defRPr/>
            </a:pPr>
            <a:r>
              <a:rPr lang="en-US" sz="3200" dirty="0" smtClean="0">
                <a:solidFill>
                  <a:srgbClr val="404040"/>
                </a:solidFill>
              </a:rPr>
              <a:t>Human resource MANAGEMENT systems</a:t>
            </a:r>
          </a:p>
        </p:txBody>
      </p:sp>
      <p:sp>
        <p:nvSpPr>
          <p:cNvPr id="8" name="Content Placeholder 7"/>
          <p:cNvSpPr>
            <a:spLocks noGrp="1"/>
          </p:cNvSpPr>
          <p:nvPr>
            <p:ph idx="1"/>
          </p:nvPr>
        </p:nvSpPr>
        <p:spPr/>
        <p:txBody>
          <a:bodyPr>
            <a:noAutofit/>
          </a:bodyPr>
          <a:lstStyle/>
          <a:p>
            <a:pPr marL="457200" indent="-457200"/>
            <a:r>
              <a:rPr lang="en-US" sz="2400" dirty="0" smtClean="0"/>
              <a:t>Identify potential employees</a:t>
            </a:r>
          </a:p>
          <a:p>
            <a:pPr marL="457200" indent="-457200"/>
            <a:r>
              <a:rPr lang="en-US" sz="2400" dirty="0" smtClean="0"/>
              <a:t>Maintain employee records</a:t>
            </a:r>
          </a:p>
          <a:p>
            <a:pPr marL="457200" indent="-457200"/>
            <a:r>
              <a:rPr lang="en-US" sz="2400" dirty="0" smtClean="0"/>
              <a:t>Track employee skills, job performance, and training</a:t>
            </a:r>
          </a:p>
          <a:p>
            <a:pPr marL="457200" indent="-457200"/>
            <a:r>
              <a:rPr lang="en-US" sz="2400" dirty="0" smtClean="0"/>
              <a:t>Support planning for employee compensation and career development</a:t>
            </a:r>
          </a:p>
          <a:p>
            <a:pPr marL="457200" indent="-457200"/>
            <a:endParaRPr lang="en-US" sz="24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10" name="Picture 9"/>
          <p:cNvPicPr>
            <a:picLocks noChangeAspect="1"/>
          </p:cNvPicPr>
          <p:nvPr/>
        </p:nvPicPr>
        <p:blipFill rotWithShape="1">
          <a:blip r:embed="rId3"/>
          <a:srcRect l="-617" r="2650" b="11247"/>
          <a:stretch/>
        </p:blipFill>
        <p:spPr>
          <a:xfrm>
            <a:off x="1002270" y="3384336"/>
            <a:ext cx="7291280" cy="1318096"/>
          </a:xfrm>
          <a:prstGeom prst="rect">
            <a:avLst/>
          </a:prstGeom>
        </p:spPr>
      </p:pic>
      <p:sp>
        <p:nvSpPr>
          <p:cNvPr id="2" name="Slide Number Placeholder 1"/>
          <p:cNvSpPr>
            <a:spLocks noGrp="1"/>
          </p:cNvSpPr>
          <p:nvPr>
            <p:ph type="sldNum" sz="quarter" idx="12"/>
          </p:nvPr>
        </p:nvSpPr>
        <p:spPr/>
        <p:txBody>
          <a:bodyPr/>
          <a:lstStyle/>
          <a:p>
            <a:fld id="{70915109-DA69-6E47-8559-61ECB78F5B26}" type="slidenum">
              <a:rPr lang="en-US" smtClean="0"/>
              <a:t>43</a:t>
            </a:fld>
            <a:endParaRPr lang="en-US"/>
          </a:p>
        </p:txBody>
      </p:sp>
    </p:spTree>
    <p:extLst>
      <p:ext uri="{BB962C8B-B14F-4D97-AF65-F5344CB8AC3E}">
        <p14:creationId xmlns:p14="http://schemas.microsoft.com/office/powerpoint/2010/main" val="4266657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4-20 at 1.5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0"/>
            <a:ext cx="7685346" cy="5143500"/>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44</a:t>
            </a:fld>
            <a:endParaRPr lang="en-US"/>
          </a:p>
        </p:txBody>
      </p:sp>
    </p:spTree>
    <p:extLst>
      <p:ext uri="{BB962C8B-B14F-4D97-AF65-F5344CB8AC3E}">
        <p14:creationId xmlns:p14="http://schemas.microsoft.com/office/powerpoint/2010/main" val="350075854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Business software</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9" name="Picture 8" descr="erp.png"/>
          <p:cNvPicPr>
            <a:picLocks noChangeAspect="1"/>
          </p:cNvPicPr>
          <p:nvPr/>
        </p:nvPicPr>
        <p:blipFill rotWithShape="1">
          <a:blip r:embed="rId3"/>
          <a:srcRect l="-808" r="-1179"/>
          <a:stretch/>
        </p:blipFill>
        <p:spPr>
          <a:xfrm>
            <a:off x="1125837" y="1085850"/>
            <a:ext cx="6891277" cy="3616582"/>
          </a:xfrm>
          <a:prstGeom prst="rect">
            <a:avLst/>
          </a:prstGeom>
        </p:spPr>
      </p:pic>
      <p:sp>
        <p:nvSpPr>
          <p:cNvPr id="2" name="Slide Number Placeholder 1"/>
          <p:cNvSpPr>
            <a:spLocks noGrp="1"/>
          </p:cNvSpPr>
          <p:nvPr>
            <p:ph type="sldNum" sz="quarter" idx="12"/>
          </p:nvPr>
        </p:nvSpPr>
        <p:spPr/>
        <p:txBody>
          <a:bodyPr/>
          <a:lstStyle/>
          <a:p>
            <a:fld id="{70915109-DA69-6E47-8559-61ECB78F5B26}" type="slidenum">
              <a:rPr lang="en-US" smtClean="0"/>
              <a:t>45</a:t>
            </a:fld>
            <a:endParaRPr lang="en-US"/>
          </a:p>
        </p:txBody>
      </p:sp>
    </p:spTree>
    <p:extLst>
      <p:ext uri="{BB962C8B-B14F-4D97-AF65-F5344CB8AC3E}">
        <p14:creationId xmlns:p14="http://schemas.microsoft.com/office/powerpoint/2010/main" val="4198490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140855"/>
            <a:ext cx="8515178" cy="857250"/>
          </a:xfrm>
        </p:spPr>
        <p:txBody>
          <a:bodyPr>
            <a:noAutofit/>
          </a:bodyPr>
          <a:lstStyle/>
          <a:p>
            <a:r>
              <a:rPr lang="en-US" sz="3600" dirty="0" smtClean="0"/>
              <a:t>Case: Mediterranean shipping company</a:t>
            </a:r>
            <a:endParaRPr lang="en-US" sz="3600" dirty="0"/>
          </a:p>
        </p:txBody>
      </p:sp>
      <p:sp>
        <p:nvSpPr>
          <p:cNvPr id="10" name="Content Placeholder 7"/>
          <p:cNvSpPr>
            <a:spLocks noGrp="1"/>
          </p:cNvSpPr>
          <p:nvPr>
            <p:ph idx="1"/>
          </p:nvPr>
        </p:nvSpPr>
        <p:spPr/>
        <p:txBody>
          <a:bodyPr>
            <a:noAutofit/>
          </a:bodyPr>
          <a:lstStyle/>
          <a:p>
            <a:pPr marL="457200" indent="-457200">
              <a:buNone/>
            </a:pPr>
            <a:r>
              <a:rPr lang="en-US" sz="2400" b="1" dirty="0" smtClean="0"/>
              <a:t>Business goal</a:t>
            </a:r>
            <a:r>
              <a:rPr lang="en-US" sz="2400" dirty="0" smtClean="0"/>
              <a:t>: </a:t>
            </a:r>
            <a:r>
              <a:rPr lang="en-US" sz="2400" dirty="0" smtClean="0">
                <a:latin typeface="Helvetica Neue"/>
                <a:cs typeface="Helvetica Neue"/>
              </a:rPr>
              <a:t>cost leader, growth, transparency</a:t>
            </a:r>
          </a:p>
          <a:p>
            <a:pPr marL="457200" indent="-457200">
              <a:buNone/>
            </a:pPr>
            <a:r>
              <a:rPr lang="en-US" sz="2400" b="1" dirty="0" smtClean="0"/>
              <a:t>Problem</a:t>
            </a:r>
            <a:r>
              <a:rPr lang="en-US" sz="2400" dirty="0" smtClean="0"/>
              <a:t>: </a:t>
            </a:r>
            <a:r>
              <a:rPr lang="en-US" sz="2400" dirty="0">
                <a:latin typeface="Helvetica Neue"/>
                <a:cs typeface="Helvetica Neue"/>
              </a:rPr>
              <a:t>Invisibility, port taxes</a:t>
            </a:r>
          </a:p>
          <a:p>
            <a:pPr marL="457200" indent="-457200">
              <a:buNone/>
            </a:pPr>
            <a:r>
              <a:rPr lang="en-US" sz="2400" b="1" dirty="0" smtClean="0"/>
              <a:t>Solution</a:t>
            </a:r>
            <a:r>
              <a:rPr lang="en-US" sz="2400" dirty="0" smtClean="0"/>
              <a:t>: </a:t>
            </a:r>
            <a:r>
              <a:rPr lang="en-US" sz="2400" dirty="0">
                <a:latin typeface="Helvetica Neue"/>
                <a:cs typeface="Helvetica Neue"/>
              </a:rPr>
              <a:t>SCM Systems</a:t>
            </a:r>
          </a:p>
          <a:p>
            <a:pPr marL="457200" indent="-457200">
              <a:buNone/>
            </a:pPr>
            <a:r>
              <a:rPr lang="en-US" sz="2400" b="1" dirty="0" smtClean="0"/>
              <a:t>Benefits</a:t>
            </a:r>
            <a:r>
              <a:rPr lang="en-US" sz="2400" dirty="0" smtClean="0"/>
              <a:t>: </a:t>
            </a:r>
          </a:p>
          <a:p>
            <a:pPr lvl="1"/>
            <a:r>
              <a:rPr lang="en-US" sz="2000" dirty="0" smtClean="0"/>
              <a:t>	</a:t>
            </a:r>
            <a:r>
              <a:rPr lang="en-US" sz="2000" dirty="0">
                <a:latin typeface="Helvetica Neue"/>
                <a:cs typeface="Helvetica Neue"/>
              </a:rPr>
              <a:t>Reduced costs</a:t>
            </a:r>
          </a:p>
          <a:p>
            <a:pPr lvl="1"/>
            <a:r>
              <a:rPr lang="en-US" sz="2000" dirty="0">
                <a:latin typeface="Helvetica Neue"/>
                <a:cs typeface="Helvetica Neue"/>
              </a:rPr>
              <a:t>	Visibility</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8" name="Picture 7" descr="Bow_of_an_MSC_containership.jpg"/>
          <p:cNvPicPr>
            <a:picLocks noChangeAspect="1"/>
          </p:cNvPicPr>
          <p:nvPr/>
        </p:nvPicPr>
        <p:blipFill rotWithShape="1">
          <a:blip r:embed="rId3"/>
          <a:srcRect l="-16667" r="-16667"/>
          <a:stretch/>
        </p:blipFill>
        <p:spPr>
          <a:xfrm>
            <a:off x="5439728" y="1885950"/>
            <a:ext cx="2881313" cy="2881313"/>
          </a:xfrm>
          <a:prstGeom prst="roundRect">
            <a:avLst>
              <a:gd name="adj" fmla="val 6529"/>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46</a:t>
            </a:fld>
            <a:endParaRPr lang="en-US"/>
          </a:p>
        </p:txBody>
      </p:sp>
    </p:spTree>
    <p:extLst>
      <p:ext uri="{BB962C8B-B14F-4D97-AF65-F5344CB8AC3E}">
        <p14:creationId xmlns:p14="http://schemas.microsoft.com/office/powerpoint/2010/main" val="1407671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noAutofit/>
          </a:bodyPr>
          <a:lstStyle/>
          <a:p>
            <a:pPr>
              <a:defRPr/>
            </a:pPr>
            <a:r>
              <a:rPr lang="en-US" sz="4000" dirty="0" smtClean="0">
                <a:cs typeface="+mj-cs"/>
              </a:rPr>
              <a:t>Cross functional systems</a:t>
            </a:r>
            <a:endParaRPr lang="en-US" sz="4000" dirty="0">
              <a:ea typeface="+mj-ea"/>
              <a:cs typeface="+mj-cs"/>
            </a:endParaRPr>
          </a:p>
        </p:txBody>
      </p:sp>
      <p:pic>
        <p:nvPicPr>
          <p:cNvPr id="5" name="Picture 4"/>
          <p:cNvPicPr>
            <a:picLocks noChangeAspect="1"/>
          </p:cNvPicPr>
          <p:nvPr/>
        </p:nvPicPr>
        <p:blipFill>
          <a:blip r:embed="rId3"/>
          <a:stretch>
            <a:fillRect/>
          </a:stretch>
        </p:blipFill>
        <p:spPr>
          <a:xfrm>
            <a:off x="1775970" y="987251"/>
            <a:ext cx="5581561" cy="3721040"/>
          </a:xfrm>
          <a:prstGeom prst="roundRect">
            <a:avLst>
              <a:gd name="adj" fmla="val 0"/>
            </a:avLst>
          </a:prstGeom>
          <a:ln>
            <a:solidFill>
              <a:srgbClr val="FFFFFF"/>
            </a:solidFill>
          </a:ln>
        </p:spPr>
      </p:pic>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47</a:t>
            </a:fld>
            <a:endParaRPr lang="en-US"/>
          </a:p>
        </p:txBody>
      </p:sp>
    </p:spTree>
    <p:extLst>
      <p:ext uri="{BB962C8B-B14F-4D97-AF65-F5344CB8AC3E}">
        <p14:creationId xmlns:p14="http://schemas.microsoft.com/office/powerpoint/2010/main" val="399561874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p:txBody>
          <a:bodyPr>
            <a:noAutofit/>
          </a:bodyPr>
          <a:lstStyle/>
          <a:p>
            <a:pPr>
              <a:defRPr/>
            </a:pPr>
            <a:r>
              <a:rPr lang="en-US" sz="4000" dirty="0" smtClean="0">
                <a:cs typeface="+mj-cs"/>
              </a:rPr>
              <a:t>Cross functional systems</a:t>
            </a:r>
            <a:endParaRPr lang="en-US" sz="4000" dirty="0">
              <a:ea typeface="+mj-ea"/>
              <a:cs typeface="+mj-cs"/>
            </a:endParaRPr>
          </a:p>
        </p:txBody>
      </p:sp>
      <p:pic>
        <p:nvPicPr>
          <p:cNvPr id="2" name="Picture 1" descr="Screen Shot 2015-04-20 at 3.05.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700"/>
            <a:ext cx="9144000" cy="2068472"/>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48</a:t>
            </a:fld>
            <a:endParaRPr lang="en-US"/>
          </a:p>
        </p:txBody>
      </p:sp>
    </p:spTree>
    <p:extLst>
      <p:ext uri="{BB962C8B-B14F-4D97-AF65-F5344CB8AC3E}">
        <p14:creationId xmlns:p14="http://schemas.microsoft.com/office/powerpoint/2010/main" val="33970256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69" y="168089"/>
            <a:ext cx="8118471" cy="665226"/>
          </a:xfrm>
        </p:spPr>
        <p:txBody>
          <a:bodyPr>
            <a:noAutofit/>
          </a:bodyPr>
          <a:lstStyle/>
          <a:p>
            <a:pPr eaLnBrk="1" hangingPunct="1">
              <a:defRPr/>
            </a:pPr>
            <a:r>
              <a:rPr lang="en-US" sz="2400" dirty="0" smtClean="0">
                <a:solidFill>
                  <a:srgbClr val="404040"/>
                </a:solidFill>
              </a:rPr>
              <a:t>Major types of systems in organizations</a:t>
            </a:r>
            <a:br>
              <a:rPr lang="en-US" sz="2400" dirty="0" smtClean="0">
                <a:solidFill>
                  <a:srgbClr val="404040"/>
                </a:solidFill>
              </a:rPr>
            </a:br>
            <a:r>
              <a:rPr lang="en-US" sz="2400" dirty="0" smtClean="0">
                <a:solidFill>
                  <a:srgbClr val="404040"/>
                </a:solidFill>
              </a:rPr>
              <a:t>Functional areas of IS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10" name="Picture 9"/>
          <p:cNvPicPr>
            <a:picLocks noChangeAspect="1"/>
          </p:cNvPicPr>
          <p:nvPr/>
        </p:nvPicPr>
        <p:blipFill rotWithShape="1">
          <a:blip r:embed="rId3"/>
          <a:srcRect l="2619" t="2958" r="31942" b="2536"/>
          <a:stretch/>
        </p:blipFill>
        <p:spPr>
          <a:xfrm>
            <a:off x="1372972" y="1084394"/>
            <a:ext cx="5773351" cy="3682869"/>
          </a:xfrm>
          <a:prstGeom prst="roundRect">
            <a:avLst>
              <a:gd name="adj" fmla="val 4319"/>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4</a:t>
            </a:fld>
            <a:endParaRPr lang="en-US"/>
          </a:p>
        </p:txBody>
      </p:sp>
    </p:spTree>
    <p:extLst>
      <p:ext uri="{BB962C8B-B14F-4D97-AF65-F5344CB8AC3E}">
        <p14:creationId xmlns:p14="http://schemas.microsoft.com/office/powerpoint/2010/main" val="4271381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Enterprise application architecture</a:t>
            </a:r>
            <a:endParaRPr lang="en-US" sz="4000" dirty="0">
              <a:ea typeface="+mj-ea"/>
              <a:cs typeface="+mj-cs"/>
            </a:endParaRPr>
          </a:p>
        </p:txBody>
      </p:sp>
      <p:pic>
        <p:nvPicPr>
          <p:cNvPr id="3" name="Picture 2" descr="Screen Shot 2015-04-20 at 3.06.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2096" y="987251"/>
            <a:ext cx="5585435" cy="3742525"/>
          </a:xfrm>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49</a:t>
            </a:fld>
            <a:endParaRPr lang="en-US"/>
          </a:p>
        </p:txBody>
      </p:sp>
    </p:spTree>
    <p:extLst>
      <p:ext uri="{BB962C8B-B14F-4D97-AF65-F5344CB8AC3E}">
        <p14:creationId xmlns:p14="http://schemas.microsoft.com/office/powerpoint/2010/main" val="303061513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Enterprise resource planning (</a:t>
            </a:r>
            <a:r>
              <a:rPr lang="en-US" sz="4000" dirty="0" err="1" smtClean="0">
                <a:cs typeface="+mj-cs"/>
              </a:rPr>
              <a:t>erp</a:t>
            </a:r>
            <a:r>
              <a:rPr lang="en-US" sz="4000" dirty="0" smtClean="0">
                <a:cs typeface="+mj-cs"/>
              </a:rPr>
              <a:t>)</a:t>
            </a:r>
            <a:endParaRPr lang="en-US" sz="4000" dirty="0">
              <a:ea typeface="+mj-ea"/>
              <a:cs typeface="+mj-cs"/>
            </a:endParaRPr>
          </a:p>
        </p:txBody>
      </p:sp>
      <p:pic>
        <p:nvPicPr>
          <p:cNvPr id="3" name="Picture 2" descr="Screen Shot 2015-04-20 at 3.06.32 pm.png"/>
          <p:cNvPicPr>
            <a:picLocks noChangeAspect="1"/>
          </p:cNvPicPr>
          <p:nvPr/>
        </p:nvPicPr>
        <p:blipFill rotWithShape="1">
          <a:blip r:embed="rId3">
            <a:extLst>
              <a:ext uri="{28A0092B-C50C-407E-A947-70E740481C1C}">
                <a14:useLocalDpi xmlns:a14="http://schemas.microsoft.com/office/drawing/2010/main" val="0"/>
              </a:ext>
            </a:extLst>
          </a:blip>
          <a:srcRect l="21479" t="30630" r="21677" b="30346"/>
          <a:stretch/>
        </p:blipFill>
        <p:spPr>
          <a:xfrm>
            <a:off x="5785063" y="987251"/>
            <a:ext cx="3174999" cy="1460500"/>
          </a:xfrm>
          <a:prstGeom prst="rect">
            <a:avLst/>
          </a:prstGeom>
        </p:spPr>
      </p:pic>
      <p:sp>
        <p:nvSpPr>
          <p:cNvPr id="4" name="Rectangle 3"/>
          <p:cNvSpPr txBox="1">
            <a:spLocks noChangeArrowheads="1"/>
          </p:cNvSpPr>
          <p:nvPr/>
        </p:nvSpPr>
        <p:spPr>
          <a:xfrm>
            <a:off x="457200" y="1200151"/>
            <a:ext cx="8229600" cy="3394472"/>
          </a:xfrm>
          <a:prstGeom prst="rect">
            <a:avLst/>
          </a:prstGeom>
        </p:spPr>
        <p:txBody>
          <a:bodyPr>
            <a:normAutofit/>
          </a:bodyPr>
          <a:lstStyle>
            <a:lvl1pPr marL="342900" indent="-342900" algn="l" defTabSz="457200" rtl="0" eaLnBrk="1" latinLnBrk="0" hangingPunct="1">
              <a:spcBef>
                <a:spcPct val="20000"/>
              </a:spcBef>
              <a:buFont typeface="Wingdings" charset="2"/>
              <a:buChar char="§"/>
              <a:defRPr sz="3200" kern="1200">
                <a:solidFill>
                  <a:schemeClr val="tx1">
                    <a:lumMod val="85000"/>
                    <a:lumOff val="15000"/>
                  </a:schemeClr>
                </a:solidFill>
                <a:latin typeface="Helvetica Neue Black Condensed"/>
                <a:ea typeface="+mn-ea"/>
                <a:cs typeface="Helvetica Neue Black Condensed"/>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Helvetica Neue Black Condensed"/>
                <a:ea typeface="+mn-ea"/>
                <a:cs typeface="Helvetica Neue Black Condensed"/>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Helvetica Neue Black Condensed"/>
                <a:ea typeface="+mn-ea"/>
                <a:cs typeface="Helvetica Neue Black Condensed"/>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None/>
            </a:pPr>
            <a:r>
              <a:rPr lang="en-US" sz="2400" dirty="0" smtClean="0"/>
              <a:t>Backbone of the business!</a:t>
            </a:r>
          </a:p>
          <a:p>
            <a:pPr>
              <a:buFont typeface="Wingdings" charset="2"/>
              <a:buNone/>
            </a:pPr>
            <a:endParaRPr lang="en-US" sz="2400" dirty="0" smtClean="0"/>
          </a:p>
          <a:p>
            <a:pPr marL="514350" indent="-514350"/>
            <a:r>
              <a:rPr lang="en-US" sz="2400" b="1" dirty="0"/>
              <a:t>E</a:t>
            </a:r>
            <a:r>
              <a:rPr lang="en-US" sz="2400" b="1" dirty="0" smtClean="0"/>
              <a:t>nterprise-wide transaction </a:t>
            </a:r>
            <a:br>
              <a:rPr lang="en-US" sz="2400" b="1" dirty="0" smtClean="0"/>
            </a:br>
            <a:r>
              <a:rPr lang="en-US" sz="2400" b="1" dirty="0" smtClean="0"/>
              <a:t>framework with links to other functional and cross functional systems</a:t>
            </a:r>
          </a:p>
          <a:p>
            <a:pPr marL="514350" indent="-514350"/>
            <a:r>
              <a:rPr lang="en-US" sz="2400" b="1" dirty="0"/>
              <a:t>Integrates different systems by exchanging information</a:t>
            </a:r>
          </a:p>
          <a:p>
            <a:pPr marL="514350" indent="-514350"/>
            <a:r>
              <a:rPr lang="en-US" sz="2400" b="1" dirty="0"/>
              <a:t>Provides real-time view of business operations</a:t>
            </a:r>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50</a:t>
            </a:fld>
            <a:endParaRPr lang="en-US"/>
          </a:p>
        </p:txBody>
      </p:sp>
    </p:spTree>
    <p:extLst>
      <p:ext uri="{BB962C8B-B14F-4D97-AF65-F5344CB8AC3E}">
        <p14:creationId xmlns:p14="http://schemas.microsoft.com/office/powerpoint/2010/main" val="229145225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ERP - APPLICATION</a:t>
            </a:r>
            <a:endParaRPr lang="en-US" sz="4000" dirty="0">
              <a:ea typeface="+mj-ea"/>
              <a:cs typeface="+mj-cs"/>
            </a:endParaRPr>
          </a:p>
        </p:txBody>
      </p:sp>
      <p:pic>
        <p:nvPicPr>
          <p:cNvPr id="2" name="Picture 1" descr="Screen Shot 2015-05-23 at 11.46.4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092220"/>
            <a:ext cx="6261100" cy="3936980"/>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51</a:t>
            </a:fld>
            <a:endParaRPr lang="en-US"/>
          </a:p>
        </p:txBody>
      </p:sp>
    </p:spTree>
    <p:extLst>
      <p:ext uri="{BB962C8B-B14F-4D97-AF65-F5344CB8AC3E}">
        <p14:creationId xmlns:p14="http://schemas.microsoft.com/office/powerpoint/2010/main" val="359973440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ERP – example (Colgate-</a:t>
            </a:r>
            <a:r>
              <a:rPr lang="en-US" sz="4000" dirty="0" err="1" smtClean="0">
                <a:cs typeface="+mj-cs"/>
              </a:rPr>
              <a:t>palmlive</a:t>
            </a:r>
            <a:r>
              <a:rPr lang="en-US" sz="4000" dirty="0">
                <a:cs typeface="+mj-cs"/>
              </a:rPr>
              <a:t> </a:t>
            </a:r>
            <a:r>
              <a:rPr lang="en-US" sz="4000" dirty="0" smtClean="0">
                <a:cs typeface="+mj-cs"/>
              </a:rPr>
              <a:t>co.)</a:t>
            </a:r>
            <a:endParaRPr lang="en-US" sz="4000" dirty="0">
              <a:ea typeface="+mj-ea"/>
              <a:cs typeface="+mj-cs"/>
            </a:endParaRPr>
          </a:p>
        </p:txBody>
      </p:sp>
      <p:pic>
        <p:nvPicPr>
          <p:cNvPr id="2" name="Picture 1" descr="Screen Shot 2015-05-23 at 11.46.2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862" y="1047402"/>
            <a:ext cx="8585200" cy="3662470"/>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52</a:t>
            </a:fld>
            <a:endParaRPr lang="en-US"/>
          </a:p>
        </p:txBody>
      </p:sp>
    </p:spTree>
    <p:extLst>
      <p:ext uri="{BB962C8B-B14F-4D97-AF65-F5344CB8AC3E}">
        <p14:creationId xmlns:p14="http://schemas.microsoft.com/office/powerpoint/2010/main" val="411658495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ERP – cost of implementation</a:t>
            </a:r>
            <a:endParaRPr lang="en-US" sz="4000" dirty="0">
              <a:ea typeface="+mj-ea"/>
              <a:cs typeface="+mj-cs"/>
            </a:endParaRPr>
          </a:p>
        </p:txBody>
      </p:sp>
      <p:pic>
        <p:nvPicPr>
          <p:cNvPr id="2" name="Picture 1" descr="Screen Shot 2015-05-23 at 11.57.5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0" y="987251"/>
            <a:ext cx="4483100" cy="4049107"/>
          </a:xfrm>
          <a:prstGeom prst="rect">
            <a:avLst/>
          </a:prstGeom>
        </p:spPr>
      </p:pic>
      <p:sp>
        <p:nvSpPr>
          <p:cNvPr id="3" name="Date Placeholder 2"/>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53</a:t>
            </a:fld>
            <a:endParaRPr lang="en-US"/>
          </a:p>
        </p:txBody>
      </p:sp>
    </p:spTree>
    <p:extLst>
      <p:ext uri="{BB962C8B-B14F-4D97-AF65-F5344CB8AC3E}">
        <p14:creationId xmlns:p14="http://schemas.microsoft.com/office/powerpoint/2010/main" val="346628023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ERP - Failures</a:t>
            </a:r>
            <a:endParaRPr lang="en-US" sz="4000" dirty="0">
              <a:ea typeface="+mj-ea"/>
              <a:cs typeface="+mj-cs"/>
            </a:endParaRPr>
          </a:p>
        </p:txBody>
      </p:sp>
      <p:sp>
        <p:nvSpPr>
          <p:cNvPr id="4" name="Rectangle 3"/>
          <p:cNvSpPr txBox="1">
            <a:spLocks noChangeArrowheads="1"/>
          </p:cNvSpPr>
          <p:nvPr/>
        </p:nvSpPr>
        <p:spPr>
          <a:xfrm>
            <a:off x="457200" y="1200151"/>
            <a:ext cx="8229600" cy="3394472"/>
          </a:xfrm>
          <a:prstGeom prst="rect">
            <a:avLst/>
          </a:prstGeom>
        </p:spPr>
        <p:txBody>
          <a:bodyPr>
            <a:normAutofit/>
          </a:bodyPr>
          <a:lstStyle>
            <a:lvl1pPr marL="342900" indent="-342900" algn="l" defTabSz="457200" rtl="0" eaLnBrk="1" latinLnBrk="0" hangingPunct="1">
              <a:spcBef>
                <a:spcPct val="20000"/>
              </a:spcBef>
              <a:buFont typeface="Wingdings" charset="2"/>
              <a:buChar char="§"/>
              <a:defRPr sz="3200" kern="1200">
                <a:solidFill>
                  <a:schemeClr val="tx1">
                    <a:lumMod val="85000"/>
                    <a:lumOff val="15000"/>
                  </a:schemeClr>
                </a:solidFill>
                <a:latin typeface="Helvetica Neue Black Condensed"/>
                <a:ea typeface="+mn-ea"/>
                <a:cs typeface="Helvetica Neue Black Condensed"/>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Helvetica Neue Black Condensed"/>
                <a:ea typeface="+mn-ea"/>
                <a:cs typeface="Helvetica Neue Black Condensed"/>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Helvetica Neue Black Condensed"/>
                <a:ea typeface="+mn-ea"/>
                <a:cs typeface="Helvetica Neue Black Condensed"/>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Underestimation of complexity of ERP, lack of proper planning</a:t>
            </a:r>
          </a:p>
          <a:p>
            <a:r>
              <a:rPr lang="en-US" sz="2400" b="1" dirty="0" smtClean="0"/>
              <a:t>Not complying with business process</a:t>
            </a:r>
          </a:p>
          <a:p>
            <a:r>
              <a:rPr lang="en-US" sz="2400" b="1" dirty="0" smtClean="0"/>
              <a:t>Lack of employee training, resistance to chance</a:t>
            </a:r>
          </a:p>
          <a:p>
            <a:r>
              <a:rPr lang="en-US" sz="2400" b="1" dirty="0" smtClean="0"/>
              <a:t>Over-reliance on claims of ERP vendor</a:t>
            </a:r>
          </a:p>
          <a:p>
            <a:endParaRPr lang="en-US" sz="2400" b="1" dirty="0"/>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54</a:t>
            </a:fld>
            <a:endParaRPr lang="en-US"/>
          </a:p>
        </p:txBody>
      </p:sp>
    </p:spTree>
    <p:extLst>
      <p:ext uri="{BB962C8B-B14F-4D97-AF65-F5344CB8AC3E}">
        <p14:creationId xmlns:p14="http://schemas.microsoft.com/office/powerpoint/2010/main" val="404523668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ERP - Failures</a:t>
            </a:r>
            <a:endParaRPr lang="en-US" sz="4000" dirty="0">
              <a:ea typeface="+mj-ea"/>
              <a:cs typeface="+mj-cs"/>
            </a:endParaRPr>
          </a:p>
        </p:txBody>
      </p:sp>
      <p:pic>
        <p:nvPicPr>
          <p:cNvPr id="2" name="Picture 1" descr="Screen Shot 2015-05-24 at 7.47.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240" y="857420"/>
            <a:ext cx="5061277" cy="3801788"/>
          </a:xfrm>
          <a:prstGeom prst="rect">
            <a:avLst/>
          </a:prstGeom>
        </p:spPr>
      </p:pic>
      <p:sp>
        <p:nvSpPr>
          <p:cNvPr id="3" name="Rectangle 2"/>
          <p:cNvSpPr/>
          <p:nvPr/>
        </p:nvSpPr>
        <p:spPr>
          <a:xfrm>
            <a:off x="181419" y="4690410"/>
            <a:ext cx="8778643" cy="261610"/>
          </a:xfrm>
          <a:prstGeom prst="rect">
            <a:avLst/>
          </a:prstGeom>
        </p:spPr>
        <p:txBody>
          <a:bodyPr wrap="square">
            <a:spAutoFit/>
          </a:bodyPr>
          <a:lstStyle/>
          <a:p>
            <a:r>
              <a:rPr lang="en-US" sz="1100" dirty="0">
                <a:latin typeface="Helvetica Neue"/>
                <a:cs typeface="Helvetica Neue"/>
              </a:rPr>
              <a:t>http://</a:t>
            </a:r>
            <a:r>
              <a:rPr lang="en-US" sz="1100" dirty="0" err="1">
                <a:latin typeface="Helvetica Neue"/>
                <a:cs typeface="Helvetica Neue"/>
              </a:rPr>
              <a:t>www.cio.com</a:t>
            </a:r>
            <a:r>
              <a:rPr lang="en-US" sz="1100" dirty="0">
                <a:latin typeface="Helvetica Neue"/>
                <a:cs typeface="Helvetica Neue"/>
              </a:rPr>
              <a:t>/article/2429865/enterprise-resource-planning/10-famous-erp-disasters--dustups-and-</a:t>
            </a:r>
            <a:r>
              <a:rPr lang="en-US" sz="1100" dirty="0" err="1">
                <a:latin typeface="Helvetica Neue"/>
                <a:cs typeface="Helvetica Neue"/>
              </a:rPr>
              <a:t>disappointments.html</a:t>
            </a:r>
            <a:endParaRPr lang="en-US" sz="1100" dirty="0">
              <a:latin typeface="Helvetica Neue"/>
              <a:cs typeface="Helvetica Neue"/>
            </a:endParaRPr>
          </a:p>
        </p:txBody>
      </p:sp>
      <p:sp>
        <p:nvSpPr>
          <p:cNvPr id="4" name="Date Placeholder 3"/>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55</a:t>
            </a:fld>
            <a:endParaRPr lang="en-US"/>
          </a:p>
        </p:txBody>
      </p:sp>
    </p:spTree>
    <p:extLst>
      <p:ext uri="{BB962C8B-B14F-4D97-AF65-F5344CB8AC3E}">
        <p14:creationId xmlns:p14="http://schemas.microsoft.com/office/powerpoint/2010/main" val="193429331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ERP in Nepal</a:t>
            </a:r>
            <a:endParaRPr lang="en-US" sz="4000" dirty="0">
              <a:ea typeface="+mj-ea"/>
              <a:cs typeface="+mj-cs"/>
            </a:endParaRPr>
          </a:p>
        </p:txBody>
      </p:sp>
      <p:sp>
        <p:nvSpPr>
          <p:cNvPr id="4" name="Rectangle 3"/>
          <p:cNvSpPr txBox="1">
            <a:spLocks noChangeArrowheads="1"/>
          </p:cNvSpPr>
          <p:nvPr/>
        </p:nvSpPr>
        <p:spPr>
          <a:xfrm>
            <a:off x="457200" y="1200151"/>
            <a:ext cx="8229600" cy="3394472"/>
          </a:xfrm>
          <a:prstGeom prst="rect">
            <a:avLst/>
          </a:prstGeom>
        </p:spPr>
        <p:txBody>
          <a:bodyPr>
            <a:normAutofit lnSpcReduction="10000"/>
          </a:bodyPr>
          <a:lstStyle>
            <a:lvl1pPr marL="342900" indent="-342900" algn="l" defTabSz="457200" rtl="0" eaLnBrk="1" latinLnBrk="0" hangingPunct="1">
              <a:spcBef>
                <a:spcPct val="20000"/>
              </a:spcBef>
              <a:buFont typeface="Wingdings" charset="2"/>
              <a:buChar char="§"/>
              <a:defRPr sz="3200" kern="1200">
                <a:solidFill>
                  <a:schemeClr val="tx1">
                    <a:lumMod val="85000"/>
                    <a:lumOff val="15000"/>
                  </a:schemeClr>
                </a:solidFill>
                <a:latin typeface="Helvetica Neue Black Condensed"/>
                <a:ea typeface="+mn-ea"/>
                <a:cs typeface="Helvetica Neue Black Condensed"/>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Helvetica Neue Black Condensed"/>
                <a:ea typeface="+mn-ea"/>
                <a:cs typeface="Helvetica Neue Black Condensed"/>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Helvetica Neue Black Condensed"/>
                <a:ea typeface="+mn-ea"/>
                <a:cs typeface="Helvetica Neue Black Condensed"/>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SAP in some corporates. NTC (SAP/R3), </a:t>
            </a:r>
            <a:r>
              <a:rPr lang="en-US" sz="2400" dirty="0" err="1" smtClean="0"/>
              <a:t>Ncell</a:t>
            </a:r>
            <a:r>
              <a:rPr lang="en-US" sz="2400" dirty="0" smtClean="0"/>
              <a:t> (SAP/R3), Surya Nepal (</a:t>
            </a:r>
            <a:r>
              <a:rPr lang="en-US" sz="2400" dirty="0" err="1" smtClean="0"/>
              <a:t>MySAP</a:t>
            </a:r>
            <a:r>
              <a:rPr lang="en-US" sz="2400" dirty="0" smtClean="0"/>
              <a:t>), </a:t>
            </a:r>
            <a:r>
              <a:rPr lang="en-US" sz="2400" dirty="0" err="1" smtClean="0"/>
              <a:t>Gorkha</a:t>
            </a:r>
            <a:r>
              <a:rPr lang="en-US" sz="2400" dirty="0" smtClean="0"/>
              <a:t> </a:t>
            </a:r>
            <a:r>
              <a:rPr lang="en-US" sz="2400" dirty="0" err="1" smtClean="0"/>
              <a:t>Brewary</a:t>
            </a:r>
            <a:r>
              <a:rPr lang="en-US" sz="2400" dirty="0" smtClean="0"/>
              <a:t> (SAP/R2), ...</a:t>
            </a:r>
          </a:p>
          <a:p>
            <a:endParaRPr lang="en-US" sz="2400" dirty="0" smtClean="0"/>
          </a:p>
          <a:p>
            <a:r>
              <a:rPr lang="en-US" sz="2400" b="1" dirty="0" smtClean="0"/>
              <a:t>Microsoft Dynamics</a:t>
            </a:r>
          </a:p>
          <a:p>
            <a:endParaRPr lang="en-US" sz="2400" b="1" dirty="0" smtClean="0"/>
          </a:p>
          <a:p>
            <a:r>
              <a:rPr lang="en-US" sz="2400" b="1" dirty="0" smtClean="0"/>
              <a:t>Tally ERP 9</a:t>
            </a:r>
          </a:p>
          <a:p>
            <a:endParaRPr lang="en-US" sz="2400" b="1" dirty="0" smtClean="0"/>
          </a:p>
          <a:p>
            <a:r>
              <a:rPr lang="en-US" sz="2400" b="1" dirty="0" smtClean="0"/>
              <a:t>Locally developed ERPs</a:t>
            </a:r>
            <a:endParaRPr lang="en-US" sz="2400" b="1" dirty="0"/>
          </a:p>
        </p:txBody>
      </p:sp>
      <p:sp>
        <p:nvSpPr>
          <p:cNvPr id="2" name="Date Placeholder 1"/>
          <p:cNvSpPr>
            <a:spLocks noGrp="1"/>
          </p:cNvSpPr>
          <p:nvPr>
            <p:ph type="dt" sz="half" idx="10"/>
          </p:nvPr>
        </p:nvSpPr>
        <p:spPr/>
        <p:txBody>
          <a:bodyPr/>
          <a:lstStyle/>
          <a:p>
            <a:r>
              <a:rPr lang="en-AU" smtClean="0"/>
              <a:t>Information Systems, Unit 02</a:t>
            </a:r>
            <a:endParaRPr lang="en-US"/>
          </a:p>
        </p:txBody>
      </p:sp>
      <p:sp>
        <p:nvSpPr>
          <p:cNvPr id="3" name="Slide Number Placeholder 2"/>
          <p:cNvSpPr>
            <a:spLocks noGrp="1"/>
          </p:cNvSpPr>
          <p:nvPr>
            <p:ph type="sldNum" sz="quarter" idx="12"/>
          </p:nvPr>
        </p:nvSpPr>
        <p:spPr/>
        <p:txBody>
          <a:bodyPr/>
          <a:lstStyle/>
          <a:p>
            <a:fld id="{70915109-DA69-6E47-8559-61ECB78F5B26}" type="slidenum">
              <a:rPr lang="en-US" smtClean="0"/>
              <a:t>56</a:t>
            </a:fld>
            <a:endParaRPr lang="en-US"/>
          </a:p>
        </p:txBody>
      </p:sp>
    </p:spTree>
    <p:extLst>
      <p:ext uri="{BB962C8B-B14F-4D97-AF65-F5344CB8AC3E}">
        <p14:creationId xmlns:p14="http://schemas.microsoft.com/office/powerpoint/2010/main" val="169305831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ERP – LEARNING &amp; TRAINING</a:t>
            </a:r>
            <a:endParaRPr lang="en-US" sz="4000" dirty="0">
              <a:ea typeface="+mj-ea"/>
              <a:cs typeface="+mj-cs"/>
            </a:endParaRPr>
          </a:p>
        </p:txBody>
      </p:sp>
      <p:pic>
        <p:nvPicPr>
          <p:cNvPr id="2" name="Picture 1" descr="Screen Shot 2015-05-23 at 12.12.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987251"/>
            <a:ext cx="6677552" cy="3644643"/>
          </a:xfrm>
          <a:prstGeom prst="rect">
            <a:avLst/>
          </a:prstGeom>
        </p:spPr>
      </p:pic>
      <p:pic>
        <p:nvPicPr>
          <p:cNvPr id="3" name="Picture 2" descr="Screen Shot 2015-05-23 at 12.11.1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3262" y="2982316"/>
            <a:ext cx="6146800" cy="1996084"/>
          </a:xfrm>
          <a:prstGeom prst="rect">
            <a:avLst/>
          </a:prstGeom>
          <a:ln>
            <a:noFill/>
          </a:ln>
          <a:effectLst>
            <a:outerShdw blurRad="50800" dist="38100" dir="10800000" algn="r" rotWithShape="0">
              <a:prstClr val="black">
                <a:alpha val="40000"/>
              </a:prstClr>
            </a:outerShdw>
          </a:effectLst>
        </p:spPr>
      </p:pic>
      <p:sp>
        <p:nvSpPr>
          <p:cNvPr id="4" name="Date Placeholder 3"/>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57</a:t>
            </a:fld>
            <a:endParaRPr lang="en-US"/>
          </a:p>
        </p:txBody>
      </p:sp>
    </p:spTree>
    <p:extLst>
      <p:ext uri="{BB962C8B-B14F-4D97-AF65-F5344CB8AC3E}">
        <p14:creationId xmlns:p14="http://schemas.microsoft.com/office/powerpoint/2010/main" val="337738754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5-24 at 9.47.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80" y="3188590"/>
            <a:ext cx="4864380" cy="1954910"/>
          </a:xfrm>
          <a:prstGeom prst="rect">
            <a:avLst/>
          </a:prstGeom>
        </p:spPr>
      </p:pic>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Enterprise application integration</a:t>
            </a:r>
            <a:endParaRPr lang="en-US" sz="4000" dirty="0">
              <a:ea typeface="+mj-ea"/>
              <a:cs typeface="+mj-cs"/>
            </a:endParaRPr>
          </a:p>
        </p:txBody>
      </p:sp>
      <p:sp>
        <p:nvSpPr>
          <p:cNvPr id="4" name="Rectangle 3"/>
          <p:cNvSpPr txBox="1">
            <a:spLocks noChangeArrowheads="1"/>
          </p:cNvSpPr>
          <p:nvPr/>
        </p:nvSpPr>
        <p:spPr>
          <a:xfrm>
            <a:off x="457200" y="1200151"/>
            <a:ext cx="8229600" cy="3394472"/>
          </a:xfrm>
          <a:prstGeom prst="rect">
            <a:avLst/>
          </a:prstGeom>
        </p:spPr>
        <p:txBody>
          <a:bodyPr>
            <a:normAutofit/>
          </a:bodyPr>
          <a:lstStyle>
            <a:lvl1pPr marL="342900" indent="-342900" algn="l" defTabSz="457200" rtl="0" eaLnBrk="1" latinLnBrk="0" hangingPunct="1">
              <a:spcBef>
                <a:spcPct val="20000"/>
              </a:spcBef>
              <a:buFont typeface="Wingdings" charset="2"/>
              <a:buChar char="§"/>
              <a:defRPr sz="3200" kern="1200">
                <a:solidFill>
                  <a:schemeClr val="tx1">
                    <a:lumMod val="85000"/>
                    <a:lumOff val="15000"/>
                  </a:schemeClr>
                </a:solidFill>
                <a:latin typeface="Helvetica Neue Black Condensed"/>
                <a:ea typeface="+mn-ea"/>
                <a:cs typeface="Helvetica Neue Black Condensed"/>
              </a:defRPr>
            </a:lvl1pPr>
            <a:lvl2pPr marL="742950" indent="-285750" algn="l" defTabSz="457200" rtl="0" eaLnBrk="1" latinLnBrk="0" hangingPunct="1">
              <a:spcBef>
                <a:spcPct val="20000"/>
              </a:spcBef>
              <a:buFont typeface="Arial"/>
              <a:buChar char="–"/>
              <a:defRPr sz="2800" kern="1200">
                <a:solidFill>
                  <a:schemeClr val="tx1">
                    <a:lumMod val="85000"/>
                    <a:lumOff val="15000"/>
                  </a:schemeClr>
                </a:solidFill>
                <a:latin typeface="Helvetica Neue Black Condensed"/>
                <a:ea typeface="+mn-ea"/>
                <a:cs typeface="Helvetica Neue Black Condensed"/>
              </a:defRPr>
            </a:lvl2pPr>
            <a:lvl3pPr marL="1143000" indent="-228600" algn="l" defTabSz="457200" rtl="0" eaLnBrk="1" latinLnBrk="0" hangingPunct="1">
              <a:spcBef>
                <a:spcPct val="20000"/>
              </a:spcBef>
              <a:buFont typeface="Arial"/>
              <a:buChar char="•"/>
              <a:defRPr sz="2400" kern="1200">
                <a:solidFill>
                  <a:schemeClr val="tx1">
                    <a:lumMod val="85000"/>
                    <a:lumOff val="15000"/>
                  </a:schemeClr>
                </a:solidFill>
                <a:latin typeface="Helvetica Neue Black Condensed"/>
                <a:ea typeface="+mn-ea"/>
                <a:cs typeface="Helvetica Neue Black Condensed"/>
              </a:defRPr>
            </a:lvl3pPr>
            <a:lvl4pPr marL="16002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4pPr>
            <a:lvl5pPr marL="2057400" indent="-228600" algn="l" defTabSz="457200" rtl="0" eaLnBrk="1" latinLnBrk="0" hangingPunct="1">
              <a:spcBef>
                <a:spcPct val="20000"/>
              </a:spcBef>
              <a:buFont typeface="Arial"/>
              <a:buChar char="»"/>
              <a:defRPr sz="2000" kern="1200">
                <a:solidFill>
                  <a:schemeClr val="tx1">
                    <a:lumMod val="85000"/>
                    <a:lumOff val="15000"/>
                  </a:schemeClr>
                </a:solidFill>
                <a:latin typeface="Helvetica Neue Black Condensed"/>
                <a:ea typeface="+mn-ea"/>
                <a:cs typeface="Helvetica Neue Black Condensed"/>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EAI systems integrate different cross-functional systems by exchanging information among them.</a:t>
            </a:r>
          </a:p>
          <a:p>
            <a:r>
              <a:rPr lang="en-US" sz="2400" b="1" dirty="0" smtClean="0"/>
              <a:t>Acts as a middleware performing </a:t>
            </a:r>
            <a:r>
              <a:rPr lang="en-US" sz="2000" b="1" dirty="0" smtClean="0">
                <a:latin typeface="Helvetica Neue"/>
                <a:cs typeface="Helvetica Neue"/>
              </a:rPr>
              <a:t>-</a:t>
            </a:r>
            <a:r>
              <a:rPr lang="en-US" sz="2000" dirty="0" smtClean="0">
                <a:latin typeface="Helvetica Neue"/>
                <a:cs typeface="Helvetica Neue"/>
              </a:rPr>
              <a:t> </a:t>
            </a:r>
            <a:r>
              <a:rPr lang="en-US" sz="2000" dirty="0">
                <a:latin typeface="Helvetica Neue"/>
                <a:cs typeface="Helvetica Neue"/>
              </a:rPr>
              <a:t>data conversion </a:t>
            </a:r>
            <a:r>
              <a:rPr lang="en-US" sz="2000" dirty="0" smtClean="0">
                <a:latin typeface="Helvetica Neue"/>
                <a:cs typeface="Helvetica Neue"/>
              </a:rPr>
              <a:t>and coordination</a:t>
            </a:r>
            <a:r>
              <a:rPr lang="en-US" sz="2000" dirty="0">
                <a:latin typeface="Helvetica Neue"/>
                <a:cs typeface="Helvetica Neue"/>
              </a:rPr>
              <a:t>, application communication and messaging services, and access to the </a:t>
            </a:r>
            <a:r>
              <a:rPr lang="en-US" sz="2000" dirty="0" smtClean="0">
                <a:latin typeface="Helvetica Neue"/>
                <a:cs typeface="Helvetica Neue"/>
              </a:rPr>
              <a:t>application interfaces involved.</a:t>
            </a:r>
          </a:p>
          <a:p>
            <a:r>
              <a:rPr lang="en-US" sz="2400" dirty="0"/>
              <a:t>Governed by rules of exchange</a:t>
            </a:r>
          </a:p>
        </p:txBody>
      </p:sp>
      <p:sp>
        <p:nvSpPr>
          <p:cNvPr id="3" name="Date Placeholder 2"/>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58</a:t>
            </a:fld>
            <a:endParaRPr lang="en-US"/>
          </a:p>
        </p:txBody>
      </p:sp>
    </p:spTree>
    <p:extLst>
      <p:ext uri="{BB962C8B-B14F-4D97-AF65-F5344CB8AC3E}">
        <p14:creationId xmlns:p14="http://schemas.microsoft.com/office/powerpoint/2010/main" val="30829657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168089"/>
            <a:ext cx="8221444" cy="665226"/>
          </a:xfrm>
        </p:spPr>
        <p:txBody>
          <a:bodyPr>
            <a:noAutofit/>
          </a:bodyPr>
          <a:lstStyle/>
          <a:p>
            <a:pPr eaLnBrk="1" hangingPunct="1">
              <a:defRPr/>
            </a:pPr>
            <a:r>
              <a:rPr lang="en-US" sz="2800" dirty="0" smtClean="0">
                <a:solidFill>
                  <a:srgbClr val="404040"/>
                </a:solidFill>
              </a:rPr>
              <a:t>Major types of systems in organizations</a:t>
            </a:r>
            <a:br>
              <a:rPr lang="en-US" sz="2800" dirty="0" smtClean="0">
                <a:solidFill>
                  <a:srgbClr val="404040"/>
                </a:solidFill>
              </a:rPr>
            </a:br>
            <a:r>
              <a:rPr lang="en-US" sz="2800" dirty="0" smtClean="0">
                <a:solidFill>
                  <a:srgbClr val="404040"/>
                </a:solidFill>
              </a:rPr>
              <a:t>TPS, MIS, DSS, ESS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8" name="Picture 7"/>
          <p:cNvPicPr>
            <a:picLocks noChangeAspect="1"/>
          </p:cNvPicPr>
          <p:nvPr/>
        </p:nvPicPr>
        <p:blipFill rotWithShape="1">
          <a:blip r:embed="rId3"/>
          <a:srcRect l="2083" r="16348"/>
          <a:stretch/>
        </p:blipFill>
        <p:spPr>
          <a:xfrm>
            <a:off x="1709351" y="932765"/>
            <a:ext cx="5553675" cy="3892685"/>
          </a:xfrm>
          <a:prstGeom prst="roundRect">
            <a:avLst>
              <a:gd name="adj" fmla="val 6079"/>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5</a:t>
            </a:fld>
            <a:endParaRPr lang="en-US"/>
          </a:p>
        </p:txBody>
      </p:sp>
    </p:spTree>
    <p:extLst>
      <p:ext uri="{BB962C8B-B14F-4D97-AF65-F5344CB8AC3E}">
        <p14:creationId xmlns:p14="http://schemas.microsoft.com/office/powerpoint/2010/main" val="3698765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2"/>
          <p:cNvSpPr>
            <a:spLocks noGrp="1" noChangeArrowheads="1"/>
          </p:cNvSpPr>
          <p:nvPr>
            <p:ph type="title"/>
          </p:nvPr>
        </p:nvSpPr>
        <p:spPr>
          <a:xfrm>
            <a:off x="181419" y="130001"/>
            <a:ext cx="8778643" cy="857250"/>
          </a:xfrm>
        </p:spPr>
        <p:txBody>
          <a:bodyPr>
            <a:noAutofit/>
          </a:bodyPr>
          <a:lstStyle/>
          <a:p>
            <a:pPr>
              <a:defRPr/>
            </a:pPr>
            <a:r>
              <a:rPr lang="en-US" sz="4000" dirty="0" smtClean="0">
                <a:cs typeface="+mj-cs"/>
              </a:rPr>
              <a:t>Enterprise application integration</a:t>
            </a:r>
            <a:endParaRPr lang="en-US" sz="4000" dirty="0">
              <a:ea typeface="+mj-ea"/>
              <a:cs typeface="+mj-cs"/>
            </a:endParaRPr>
          </a:p>
        </p:txBody>
      </p:sp>
      <p:pic>
        <p:nvPicPr>
          <p:cNvPr id="3" name="Picture 2" descr="Screen Shot 2015-05-24 at 9.5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841" y="987251"/>
            <a:ext cx="6628368" cy="3809239"/>
          </a:xfrm>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70915109-DA69-6E47-8559-61ECB78F5B26}" type="slidenum">
              <a:rPr lang="en-US" smtClean="0"/>
              <a:t>59</a:t>
            </a:fld>
            <a:endParaRPr lang="en-US"/>
          </a:p>
        </p:txBody>
      </p:sp>
    </p:spTree>
    <p:extLst>
      <p:ext uri="{BB962C8B-B14F-4D97-AF65-F5344CB8AC3E}">
        <p14:creationId xmlns:p14="http://schemas.microsoft.com/office/powerpoint/2010/main" val="121258891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47263"/>
            <a:ext cx="8229600" cy="4047360"/>
          </a:xfrm>
        </p:spPr>
        <p:txBody>
          <a:bodyPr anchor="ctr" anchorCtr="0"/>
          <a:lstStyle/>
          <a:p>
            <a:pPr marL="0" indent="0" algn="ctr">
              <a:buNone/>
            </a:pPr>
            <a:r>
              <a:rPr lang="en-US" u="sng" dirty="0" smtClean="0"/>
              <a:t>Applications</a:t>
            </a:r>
          </a:p>
          <a:p>
            <a:pPr marL="0" indent="0" algn="ctr">
              <a:buNone/>
            </a:pPr>
            <a:fld id="{51278E87-5FE3-E446-9F69-36F1CB99A18F}" type="slidenum">
              <a:rPr lang="en-US" smtClean="0"/>
              <a:t>60</a:t>
            </a:fld>
            <a:r>
              <a:rPr lang="en-US" dirty="0" smtClean="0"/>
              <a:t>SCM, CRM, E-COMMERCE, DSS</a:t>
            </a:r>
            <a:endParaRPr lang="en-US" dirty="0"/>
          </a:p>
        </p:txBody>
      </p:sp>
      <p:sp>
        <p:nvSpPr>
          <p:cNvPr id="4" name="Date Placeholder 3"/>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70915109-DA69-6E47-8559-61ECB78F5B26}" type="slidenum">
              <a:rPr lang="en-US" smtClean="0"/>
              <a:t>60</a:t>
            </a:fld>
            <a:endParaRPr lang="en-US"/>
          </a:p>
        </p:txBody>
      </p:sp>
    </p:spTree>
    <p:extLst>
      <p:ext uri="{BB962C8B-B14F-4D97-AF65-F5344CB8AC3E}">
        <p14:creationId xmlns:p14="http://schemas.microsoft.com/office/powerpoint/2010/main" val="31262222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2114550"/>
            <a:ext cx="7942730" cy="665226"/>
          </a:xfrm>
        </p:spPr>
        <p:txBody>
          <a:bodyPr>
            <a:normAutofit fontScale="90000"/>
          </a:bodyPr>
          <a:lstStyle/>
          <a:p>
            <a:pPr algn="ctr" eaLnBrk="1" hangingPunct="1">
              <a:defRPr/>
            </a:pPr>
            <a:r>
              <a:rPr lang="en-US" dirty="0" smtClean="0">
                <a:solidFill>
                  <a:srgbClr val="000000"/>
                </a:solidFill>
              </a:rPr>
              <a:t>SUPPLY CHAIN MANAGEMENT (</a:t>
            </a:r>
            <a:r>
              <a:rPr lang="en-US" dirty="0" err="1" smtClean="0">
                <a:solidFill>
                  <a:srgbClr val="000000"/>
                </a:solidFill>
              </a:rPr>
              <a:t>scm</a:t>
            </a:r>
            <a:r>
              <a:rPr lang="en-US" dirty="0" smtClean="0">
                <a:solidFill>
                  <a:srgbClr val="000000"/>
                </a:solidFill>
              </a:rPr>
              <a:t>)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61</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155681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Supply chain management</a:t>
            </a:r>
          </a:p>
        </p:txBody>
      </p:sp>
      <p:sp>
        <p:nvSpPr>
          <p:cNvPr id="8" name="Content Placeholder 7"/>
          <p:cNvSpPr>
            <a:spLocks noGrp="1"/>
          </p:cNvSpPr>
          <p:nvPr>
            <p:ph idx="1"/>
          </p:nvPr>
        </p:nvSpPr>
        <p:spPr/>
        <p:txBody>
          <a:bodyPr>
            <a:normAutofit fontScale="92500"/>
          </a:bodyPr>
          <a:lstStyle/>
          <a:p>
            <a:pPr marL="514350" indent="-514350">
              <a:buNone/>
            </a:pPr>
            <a:r>
              <a:rPr lang="en-US" sz="2800" dirty="0" smtClean="0"/>
              <a:t>Supply chain management (SCM) is the combination of </a:t>
            </a:r>
            <a:r>
              <a:rPr lang="en-US" sz="2800" b="1" dirty="0" smtClean="0"/>
              <a:t>art </a:t>
            </a:r>
            <a:r>
              <a:rPr lang="en-US" sz="2800" dirty="0" smtClean="0"/>
              <a:t>and </a:t>
            </a:r>
            <a:r>
              <a:rPr lang="en-US" sz="2800" b="1" dirty="0" smtClean="0"/>
              <a:t>science </a:t>
            </a:r>
            <a:r>
              <a:rPr lang="en-US" sz="2800" dirty="0" smtClean="0"/>
              <a:t>that goes into improving the way your company finds the raw components it needs to make a product or service and deliver it to customers. </a:t>
            </a:r>
          </a:p>
          <a:p>
            <a:pPr marL="742950" lvl="1" indent="-514350"/>
            <a:r>
              <a:rPr lang="en-US" sz="2800" dirty="0" smtClean="0"/>
              <a:t>Minimize inventory</a:t>
            </a:r>
          </a:p>
          <a:p>
            <a:pPr marL="742950" lvl="1" indent="-514350"/>
            <a:r>
              <a:rPr lang="en-US" sz="2800" dirty="0" smtClean="0"/>
              <a:t>Enable product visibility</a:t>
            </a:r>
          </a:p>
          <a:p>
            <a:pPr marL="742950" lvl="1" indent="-514350"/>
            <a:r>
              <a:rPr lang="en-US" sz="2800" dirty="0" smtClean="0"/>
              <a:t>Optimize transportation network</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62</a:t>
            </a:fld>
            <a:endParaRPr lang="en-US"/>
          </a:p>
        </p:txBody>
      </p:sp>
    </p:spTree>
    <p:extLst>
      <p:ext uri="{BB962C8B-B14F-4D97-AF65-F5344CB8AC3E}">
        <p14:creationId xmlns:p14="http://schemas.microsoft.com/office/powerpoint/2010/main" val="546055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t>Supply chain management</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63</a:t>
            </a:fld>
            <a:endParaRPr lang="en-US"/>
          </a:p>
        </p:txBody>
      </p:sp>
      <p:pic>
        <p:nvPicPr>
          <p:cNvPr id="10" name="Picture 9"/>
          <p:cNvPicPr>
            <a:picLocks noChangeAspect="1"/>
          </p:cNvPicPr>
          <p:nvPr/>
        </p:nvPicPr>
        <p:blipFill rotWithShape="1">
          <a:blip r:embed="rId3"/>
          <a:srcRect l="33" r="2354"/>
          <a:stretch/>
        </p:blipFill>
        <p:spPr>
          <a:xfrm>
            <a:off x="1499176" y="971549"/>
            <a:ext cx="6526988" cy="3844037"/>
          </a:xfrm>
          <a:prstGeom prst="roundRect">
            <a:avLst>
              <a:gd name="adj" fmla="val 4033"/>
            </a:avLst>
          </a:prstGeom>
          <a:ln>
            <a:noFill/>
          </a:ln>
        </p:spPr>
      </p:pic>
    </p:spTree>
    <p:extLst>
      <p:ext uri="{BB962C8B-B14F-4D97-AF65-F5344CB8AC3E}">
        <p14:creationId xmlns:p14="http://schemas.microsoft.com/office/powerpoint/2010/main" val="969205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SCM - functions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64</a:t>
            </a:fld>
            <a:endParaRPr lang="en-US"/>
          </a:p>
        </p:txBody>
      </p:sp>
      <p:pic>
        <p:nvPicPr>
          <p:cNvPr id="10" name="Picture 9"/>
          <p:cNvPicPr>
            <a:picLocks noChangeAspect="1"/>
          </p:cNvPicPr>
          <p:nvPr/>
        </p:nvPicPr>
        <p:blipFill rotWithShape="1">
          <a:blip r:embed="rId3"/>
          <a:srcRect l="-12" r="-1257"/>
          <a:stretch/>
        </p:blipFill>
        <p:spPr>
          <a:xfrm>
            <a:off x="2382972" y="833315"/>
            <a:ext cx="4759397" cy="4090521"/>
          </a:xfrm>
          <a:prstGeom prst="rect">
            <a:avLst/>
          </a:prstGeom>
        </p:spPr>
      </p:pic>
    </p:spTree>
    <p:extLst>
      <p:ext uri="{BB962C8B-B14F-4D97-AF65-F5344CB8AC3E}">
        <p14:creationId xmlns:p14="http://schemas.microsoft.com/office/powerpoint/2010/main" val="3566523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SCM - functions</a:t>
            </a:r>
          </a:p>
        </p:txBody>
      </p:sp>
      <p:sp>
        <p:nvSpPr>
          <p:cNvPr id="8" name="Content Placeholder 7"/>
          <p:cNvSpPr>
            <a:spLocks noGrp="1"/>
          </p:cNvSpPr>
          <p:nvPr>
            <p:ph idx="1"/>
          </p:nvPr>
        </p:nvSpPr>
        <p:spPr>
          <a:xfrm>
            <a:off x="457200" y="1003771"/>
            <a:ext cx="8229600" cy="3394472"/>
          </a:xfrm>
        </p:spPr>
        <p:txBody>
          <a:bodyPr>
            <a:noAutofit/>
          </a:bodyPr>
          <a:lstStyle/>
          <a:p>
            <a:pPr marL="514350" lvl="0" indent="-514350">
              <a:buFont typeface="+mj-lt"/>
              <a:buAutoNum type="arabicPeriod"/>
            </a:pPr>
            <a:r>
              <a:rPr lang="en-US" sz="2000" b="1" dirty="0" smtClean="0"/>
              <a:t>Plan</a:t>
            </a:r>
            <a:r>
              <a:rPr lang="en-US" sz="2000" dirty="0" smtClean="0"/>
              <a:t> </a:t>
            </a:r>
            <a:r>
              <a:rPr lang="en-US" sz="1100" dirty="0" smtClean="0"/>
              <a:t>– This is the strategic portion of SCM. You need a strategy for managing all the resources that go toward meeting customer demand for your product or service. A big piece of planning is developing a set of metrics to monitor the supply chain so that it is efficient, costs less and delivers high quality and value to customers.</a:t>
            </a:r>
          </a:p>
          <a:p>
            <a:pPr marL="514350" lvl="0" indent="-514350">
              <a:buFont typeface="+mj-lt"/>
              <a:buAutoNum type="arabicPeriod"/>
            </a:pPr>
            <a:r>
              <a:rPr lang="en-US" sz="2000" b="1" dirty="0" smtClean="0"/>
              <a:t>Source</a:t>
            </a:r>
            <a:r>
              <a:rPr lang="en-US" sz="2400" dirty="0" smtClean="0"/>
              <a:t> </a:t>
            </a:r>
            <a:r>
              <a:rPr lang="en-US" sz="1100" dirty="0" smtClean="0"/>
              <a:t>– Choose the suppliers that will deliver the goods and services you need to create your product. Develop a set of pricing, delivery and payment processes with suppliers and create metrics for monitoring and improving the relationships. And put together processes for managing the inventory of goods and services you receive from suppliers, including receiving shipments, verifying them, transferring them to your manufacturing facilities and authorizing supplier payments.</a:t>
            </a:r>
          </a:p>
          <a:p>
            <a:pPr marL="514350" lvl="0" indent="-514350">
              <a:buFont typeface="+mj-lt"/>
              <a:buAutoNum type="arabicPeriod"/>
            </a:pPr>
            <a:r>
              <a:rPr lang="en-US" sz="2000" b="1" dirty="0" smtClean="0"/>
              <a:t>Make</a:t>
            </a:r>
            <a:r>
              <a:rPr lang="en-US" sz="2400" dirty="0" smtClean="0"/>
              <a:t> </a:t>
            </a:r>
            <a:r>
              <a:rPr lang="en-US" sz="1100" dirty="0" smtClean="0"/>
              <a:t>– This is the manufacturing step. Schedule the activities necessary for production, testing, packaging and preparation for delivery. As the most metric-intensive portion of the supply chain, measure quality levels, production output and worker productivity.</a:t>
            </a:r>
          </a:p>
          <a:p>
            <a:pPr marL="514350" lvl="0" indent="-514350">
              <a:buFont typeface="+mj-lt"/>
              <a:buAutoNum type="arabicPeriod"/>
            </a:pPr>
            <a:r>
              <a:rPr lang="en-US" sz="2000" b="1" dirty="0" smtClean="0"/>
              <a:t>Deliver</a:t>
            </a:r>
            <a:r>
              <a:rPr lang="en-US" sz="2400" dirty="0" smtClean="0"/>
              <a:t> </a:t>
            </a:r>
            <a:r>
              <a:rPr lang="en-US" sz="1100" dirty="0" smtClean="0"/>
              <a:t>– This is the part that many insiders refer to as logistics. Coordinate the receipt of orders from customers, develop a network of warehouses, pick carriers to get products to customers and set up an invoicing system to receive payments.</a:t>
            </a:r>
          </a:p>
          <a:p>
            <a:pPr marL="514350" lvl="0" indent="-514350">
              <a:buFont typeface="+mj-lt"/>
              <a:buAutoNum type="arabicPeriod"/>
            </a:pPr>
            <a:r>
              <a:rPr lang="en-US" sz="2000" b="1" dirty="0" smtClean="0"/>
              <a:t>Return</a:t>
            </a:r>
            <a:r>
              <a:rPr lang="en-US" sz="2400" dirty="0" smtClean="0"/>
              <a:t> </a:t>
            </a:r>
            <a:r>
              <a:rPr lang="en-US" sz="1100" dirty="0" smtClean="0"/>
              <a:t>– The problem part of the supply chain. Create a network for receiving defective and excess products back from customers and supporting customers who have problems with delivered products.</a:t>
            </a:r>
            <a:endParaRPr lang="en-US" sz="12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65</a:t>
            </a:fld>
            <a:endParaRPr lang="en-US"/>
          </a:p>
        </p:txBody>
      </p:sp>
    </p:spTree>
    <p:extLst>
      <p:ext uri="{BB962C8B-B14F-4D97-AF65-F5344CB8AC3E}">
        <p14:creationId xmlns:p14="http://schemas.microsoft.com/office/powerpoint/2010/main" val="3593206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b="1" dirty="0" smtClean="0">
                <a:solidFill>
                  <a:srgbClr val="404040"/>
                </a:solidFill>
              </a:rPr>
              <a:t>DELL - </a:t>
            </a:r>
            <a:r>
              <a:rPr lang="en-US" b="1" dirty="0">
                <a:solidFill>
                  <a:srgbClr val="404040"/>
                </a:solidFill>
              </a:rPr>
              <a:t>Supply chain </a:t>
            </a:r>
            <a:r>
              <a:rPr lang="en-US" b="1" dirty="0" smtClean="0">
                <a:solidFill>
                  <a:srgbClr val="404040"/>
                </a:solidFill>
              </a:rPr>
              <a:t>management </a:t>
            </a:r>
            <a:endParaRPr lang="en-US" dirty="0"/>
          </a:p>
        </p:txBody>
      </p:sp>
      <p:sp>
        <p:nvSpPr>
          <p:cNvPr id="3" name="Content Placeholder 2"/>
          <p:cNvSpPr>
            <a:spLocks noGrp="1"/>
          </p:cNvSpPr>
          <p:nvPr>
            <p:ph idx="1"/>
          </p:nvPr>
        </p:nvSpPr>
        <p:spPr/>
        <p:txBody>
          <a:bodyPr>
            <a:normAutofit/>
          </a:bodyPr>
          <a:lstStyle/>
          <a:p>
            <a:pPr marL="0" lvl="0" indent="0" algn="ctr">
              <a:buNone/>
            </a:pPr>
            <a:endParaRPr lang="en-US" b="1" dirty="0">
              <a:solidFill>
                <a:srgbClr val="404040"/>
              </a:solidFill>
            </a:endParaRPr>
          </a:p>
          <a:p>
            <a:pPr marL="0" lvl="0" indent="0" algn="ctr">
              <a:buNone/>
            </a:pPr>
            <a:r>
              <a:rPr lang="en-US" b="1" dirty="0">
                <a:solidFill>
                  <a:srgbClr val="404040"/>
                </a:solidFill>
              </a:rPr>
              <a:t>Dell online</a:t>
            </a:r>
          </a:p>
          <a:p>
            <a:pPr marL="0" lvl="0" indent="0" algn="ctr">
              <a:buNone/>
            </a:pPr>
            <a:r>
              <a:rPr lang="en-US" b="1" dirty="0">
                <a:solidFill>
                  <a:srgbClr val="404040"/>
                </a:solidFill>
              </a:rPr>
              <a:t>Cost leadership</a:t>
            </a:r>
          </a:p>
          <a:p>
            <a:pPr marL="0" lvl="0" indent="0" algn="ctr">
              <a:buNone/>
            </a:pPr>
            <a:r>
              <a:rPr lang="en-US" b="1" dirty="0">
                <a:solidFill>
                  <a:srgbClr val="404040"/>
                </a:solidFill>
              </a:rPr>
              <a:t>Collaborative commerce</a:t>
            </a:r>
          </a:p>
          <a:p>
            <a:pPr marL="0" lvl="0" indent="0" algn="ctr">
              <a:buNone/>
            </a:pPr>
            <a:r>
              <a:rPr lang="en-US" b="1" dirty="0">
                <a:solidFill>
                  <a:srgbClr val="404040"/>
                </a:solidFill>
              </a:rPr>
              <a:t>Demand shaping</a:t>
            </a:r>
          </a:p>
          <a:p>
            <a:endParaRPr lang="en-US" dirty="0"/>
          </a:p>
        </p:txBody>
      </p:sp>
      <p:sp>
        <p:nvSpPr>
          <p:cNvPr id="5" name="Date Placeholder 4"/>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378460F2-B073-6A4D-AE35-A870225C0E76}" type="slidenum">
              <a:rPr lang="en-US" smtClean="0"/>
              <a:pPr/>
              <a:t>66</a:t>
            </a:fld>
            <a:endParaRPr lang="en-US"/>
          </a:p>
        </p:txBody>
      </p:sp>
    </p:spTree>
    <p:extLst>
      <p:ext uri="{BB962C8B-B14F-4D97-AF65-F5344CB8AC3E}">
        <p14:creationId xmlns:p14="http://schemas.microsoft.com/office/powerpoint/2010/main" val="2996149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lvl="0" indent="0" algn="ctr">
              <a:buNone/>
            </a:pPr>
            <a:r>
              <a:rPr lang="en-US" sz="5000" b="1" dirty="0">
                <a:solidFill>
                  <a:srgbClr val="404040"/>
                </a:solidFill>
              </a:rPr>
              <a:t>McDonald’s</a:t>
            </a:r>
          </a:p>
          <a:p>
            <a:pPr marL="0" lvl="0" indent="0" algn="ctr">
              <a:buNone/>
            </a:pPr>
            <a:r>
              <a:rPr lang="en-US" b="1" dirty="0">
                <a:solidFill>
                  <a:srgbClr val="404040"/>
                </a:solidFill>
              </a:rPr>
              <a:t>Supply chain management</a:t>
            </a:r>
          </a:p>
          <a:p>
            <a:pPr marL="0" indent="0">
              <a:buNone/>
            </a:pPr>
            <a:endParaRPr lang="en-US" dirty="0"/>
          </a:p>
        </p:txBody>
      </p:sp>
      <p:sp>
        <p:nvSpPr>
          <p:cNvPr id="5" name="Date Placeholder 4"/>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378460F2-B073-6A4D-AE35-A870225C0E76}" type="slidenum">
              <a:rPr lang="en-US" smtClean="0"/>
              <a:pPr/>
              <a:t>67</a:t>
            </a:fld>
            <a:endParaRPr lang="en-US"/>
          </a:p>
        </p:txBody>
      </p:sp>
    </p:spTree>
    <p:extLst>
      <p:ext uri="{BB962C8B-B14F-4D97-AF65-F5344CB8AC3E}">
        <p14:creationId xmlns:p14="http://schemas.microsoft.com/office/powerpoint/2010/main" val="1614124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lvl="0" indent="0" algn="ctr">
              <a:buNone/>
            </a:pPr>
            <a:r>
              <a:rPr lang="en-US" sz="5400" b="1" dirty="0">
                <a:solidFill>
                  <a:srgbClr val="404040"/>
                </a:solidFill>
              </a:rPr>
              <a:t>UPS and Toshiba</a:t>
            </a:r>
          </a:p>
          <a:p>
            <a:pPr marL="0" lvl="0" indent="0" algn="ctr">
              <a:buNone/>
            </a:pPr>
            <a:r>
              <a:rPr lang="en-US" b="1" dirty="0">
                <a:solidFill>
                  <a:srgbClr val="404040"/>
                </a:solidFill>
              </a:rPr>
              <a:t>In-sourcing</a:t>
            </a:r>
          </a:p>
          <a:p>
            <a:pPr marL="0" indent="0">
              <a:buNone/>
            </a:pPr>
            <a:endParaRPr lang="en-US" sz="4400" dirty="0">
              <a:solidFill>
                <a:srgbClr val="404040"/>
              </a:solidFill>
            </a:endParaRPr>
          </a:p>
        </p:txBody>
      </p:sp>
      <p:sp>
        <p:nvSpPr>
          <p:cNvPr id="5" name="Date Placeholder 4"/>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378460F2-B073-6A4D-AE35-A870225C0E76}" type="slidenum">
              <a:rPr lang="en-US" smtClean="0"/>
              <a:pPr/>
              <a:t>68</a:t>
            </a:fld>
            <a:endParaRPr lang="en-US"/>
          </a:p>
        </p:txBody>
      </p:sp>
    </p:spTree>
    <p:extLst>
      <p:ext uri="{BB962C8B-B14F-4D97-AF65-F5344CB8AC3E}">
        <p14:creationId xmlns:p14="http://schemas.microsoft.com/office/powerpoint/2010/main" val="177828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168089"/>
            <a:ext cx="7576970" cy="665226"/>
          </a:xfrm>
        </p:spPr>
        <p:txBody>
          <a:bodyPr>
            <a:normAutofit fontScale="90000"/>
          </a:bodyPr>
          <a:lstStyle/>
          <a:p>
            <a:pPr eaLnBrk="1" hangingPunct="1">
              <a:defRPr/>
            </a:pPr>
            <a:r>
              <a:rPr lang="en-US" dirty="0" smtClean="0">
                <a:solidFill>
                  <a:srgbClr val="404040"/>
                </a:solidFill>
              </a:rPr>
              <a:t>case – Vitamin A project</a:t>
            </a:r>
          </a:p>
        </p:txBody>
      </p:sp>
      <p:sp>
        <p:nvSpPr>
          <p:cNvPr id="6" name="Date Placeholder 5"/>
          <p:cNvSpPr>
            <a:spLocks noGrp="1"/>
          </p:cNvSpPr>
          <p:nvPr>
            <p:ph type="dt" sz="half" idx="10"/>
          </p:nvPr>
        </p:nvSpPr>
        <p:spPr/>
        <p:txBody>
          <a:bodyPr/>
          <a:lstStyle/>
          <a:p>
            <a:r>
              <a:rPr lang="en-AU" smtClean="0"/>
              <a:t>Information Systems, Unit 02</a:t>
            </a:r>
            <a:endParaRPr lang="en-US"/>
          </a:p>
        </p:txBody>
      </p:sp>
      <p:graphicFrame>
        <p:nvGraphicFramePr>
          <p:cNvPr id="9" name="Diagram 8"/>
          <p:cNvGraphicFramePr/>
          <p:nvPr>
            <p:extLst>
              <p:ext uri="{D42A27DB-BD31-4B8C-83A1-F6EECF244321}">
                <p14:modId xmlns:p14="http://schemas.microsoft.com/office/powerpoint/2010/main" val="3986561242"/>
              </p:ext>
            </p:extLst>
          </p:nvPr>
        </p:nvGraphicFramePr>
        <p:xfrm>
          <a:off x="744070" y="1047750"/>
          <a:ext cx="794273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p:cNvSpPr>
            <a:spLocks noGrp="1"/>
          </p:cNvSpPr>
          <p:nvPr>
            <p:ph type="sldNum" sz="quarter" idx="12"/>
          </p:nvPr>
        </p:nvSpPr>
        <p:spPr/>
        <p:txBody>
          <a:bodyPr/>
          <a:lstStyle/>
          <a:p>
            <a:fld id="{70915109-DA69-6E47-8559-61ECB78F5B26}" type="slidenum">
              <a:rPr lang="en-US" smtClean="0"/>
              <a:t>6</a:t>
            </a:fld>
            <a:endParaRPr lang="en-US"/>
          </a:p>
        </p:txBody>
      </p:sp>
    </p:spTree>
    <p:extLst>
      <p:ext uri="{BB962C8B-B14F-4D97-AF65-F5344CB8AC3E}">
        <p14:creationId xmlns:p14="http://schemas.microsoft.com/office/powerpoint/2010/main" val="132852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sz="5000" b="1" dirty="0">
                <a:solidFill>
                  <a:srgbClr val="404040"/>
                </a:solidFill>
              </a:rPr>
              <a:t>Sony</a:t>
            </a:r>
          </a:p>
          <a:p>
            <a:pPr marL="0" indent="0" algn="ctr">
              <a:buNone/>
            </a:pPr>
            <a:endParaRPr lang="en-US" b="1" dirty="0">
              <a:solidFill>
                <a:srgbClr val="404040"/>
              </a:solidFill>
            </a:endParaRPr>
          </a:p>
          <a:p>
            <a:pPr marL="0" indent="0" algn="ctr">
              <a:buNone/>
            </a:pPr>
            <a:r>
              <a:rPr lang="en-US" b="1" dirty="0">
                <a:solidFill>
                  <a:srgbClr val="404040"/>
                </a:solidFill>
              </a:rPr>
              <a:t>Battery problem</a:t>
            </a:r>
          </a:p>
          <a:p>
            <a:pPr marL="0" indent="0" algn="ctr">
              <a:buNone/>
            </a:pPr>
            <a:r>
              <a:rPr lang="en-US" b="1" dirty="0">
                <a:solidFill>
                  <a:srgbClr val="404040"/>
                </a:solidFill>
              </a:rPr>
              <a:t>Return</a:t>
            </a:r>
          </a:p>
          <a:p>
            <a:pPr marL="0" indent="0">
              <a:buNone/>
            </a:pPr>
            <a:endParaRPr lang="en-US" dirty="0"/>
          </a:p>
        </p:txBody>
      </p:sp>
      <p:sp>
        <p:nvSpPr>
          <p:cNvPr id="5" name="Date Placeholder 4"/>
          <p:cNvSpPr>
            <a:spLocks noGrp="1"/>
          </p:cNvSpPr>
          <p:nvPr>
            <p:ph type="dt" sz="half" idx="10"/>
          </p:nvPr>
        </p:nvSpPr>
        <p:spPr/>
        <p:txBody>
          <a:bodyPr/>
          <a:lstStyle/>
          <a:p>
            <a:r>
              <a:rPr lang="en-AU" smtClean="0"/>
              <a:t>Information Systems, Unit 02</a:t>
            </a:r>
            <a:endParaRPr lang="en-US"/>
          </a:p>
        </p:txBody>
      </p:sp>
      <p:sp>
        <p:nvSpPr>
          <p:cNvPr id="4" name="Slide Number Placeholder 3"/>
          <p:cNvSpPr>
            <a:spLocks noGrp="1"/>
          </p:cNvSpPr>
          <p:nvPr>
            <p:ph type="sldNum" sz="quarter" idx="12"/>
          </p:nvPr>
        </p:nvSpPr>
        <p:spPr/>
        <p:txBody>
          <a:bodyPr/>
          <a:lstStyle/>
          <a:p>
            <a:fld id="{378460F2-B073-6A4D-AE35-A870225C0E76}" type="slidenum">
              <a:rPr lang="en-US" smtClean="0"/>
              <a:pPr/>
              <a:t>69</a:t>
            </a:fld>
            <a:endParaRPr lang="en-US"/>
          </a:p>
        </p:txBody>
      </p:sp>
    </p:spTree>
    <p:extLst>
      <p:ext uri="{BB962C8B-B14F-4D97-AF65-F5344CB8AC3E}">
        <p14:creationId xmlns:p14="http://schemas.microsoft.com/office/powerpoint/2010/main" val="1150369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sz="3600" dirty="0" smtClean="0">
                <a:solidFill>
                  <a:srgbClr val="404040"/>
                </a:solidFill>
              </a:rPr>
              <a:t>Supply chain management software</a:t>
            </a:r>
          </a:p>
        </p:txBody>
      </p:sp>
      <p:sp>
        <p:nvSpPr>
          <p:cNvPr id="8" name="Content Placeholder 7"/>
          <p:cNvSpPr>
            <a:spLocks noGrp="1"/>
          </p:cNvSpPr>
          <p:nvPr>
            <p:ph idx="1"/>
          </p:nvPr>
        </p:nvSpPr>
        <p:spPr/>
        <p:txBody>
          <a:bodyPr>
            <a:noAutofit/>
          </a:bodyPr>
          <a:lstStyle/>
          <a:p>
            <a:pPr marL="514350" indent="-514350"/>
            <a:r>
              <a:rPr lang="en-US" sz="2000" dirty="0" smtClean="0"/>
              <a:t>Each of the five major supply chain steps previously outlined composes dozens of specific tasks, many of which have their own specific software.</a:t>
            </a:r>
          </a:p>
          <a:p>
            <a:pPr marL="514350" indent="-514350"/>
            <a:r>
              <a:rPr lang="en-US" sz="2000" dirty="0" smtClean="0"/>
              <a:t>Need to track demand, supply, manufacturing status, logistics (i.e. where things are in the supply chain), and distribution</a:t>
            </a:r>
          </a:p>
          <a:p>
            <a:pPr marL="514350" indent="-514350"/>
            <a:r>
              <a:rPr lang="en-US" sz="2000" dirty="0"/>
              <a:t>S</a:t>
            </a:r>
            <a:r>
              <a:rPr lang="en-US" sz="2000" dirty="0" smtClean="0"/>
              <a:t>hare data with supply chain partners at an ever increasing rate</a:t>
            </a:r>
          </a:p>
          <a:p>
            <a:pPr marL="514350" indent="-514350"/>
            <a:r>
              <a:rPr lang="en-US" sz="2000" dirty="0" err="1" smtClean="0"/>
              <a:t>SAP’s</a:t>
            </a:r>
            <a:r>
              <a:rPr lang="en-US" sz="2000" dirty="0" smtClean="0"/>
              <a:t> Advanced Planner and Optimizer (APO) can perform many or all of these tasks</a:t>
            </a:r>
          </a:p>
          <a:p>
            <a:pPr marL="514350" indent="-514350"/>
            <a:endParaRPr lang="en-US" sz="2400" dirty="0" smtClean="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70</a:t>
            </a:fld>
            <a:endParaRPr lang="en-US"/>
          </a:p>
        </p:txBody>
      </p:sp>
    </p:spTree>
    <p:extLst>
      <p:ext uri="{BB962C8B-B14F-4D97-AF65-F5344CB8AC3E}">
        <p14:creationId xmlns:p14="http://schemas.microsoft.com/office/powerpoint/2010/main" val="786571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SCM – bullwhip effect</a:t>
            </a:r>
          </a:p>
        </p:txBody>
      </p:sp>
      <p:sp>
        <p:nvSpPr>
          <p:cNvPr id="8" name="Content Placeholder 7"/>
          <p:cNvSpPr>
            <a:spLocks noGrp="1"/>
          </p:cNvSpPr>
          <p:nvPr>
            <p:ph idx="1"/>
          </p:nvPr>
        </p:nvSpPr>
        <p:spPr/>
        <p:txBody>
          <a:bodyPr>
            <a:noAutofit/>
          </a:bodyPr>
          <a:lstStyle/>
          <a:p>
            <a:pPr marL="457200" indent="-457200"/>
            <a:r>
              <a:rPr lang="en-US" sz="2000" dirty="0" smtClean="0"/>
              <a:t>A supply chain might get affected by bullwhip effect in which information about the demand for a product gets distorted as it passes from one entity to the next across the supply chain</a:t>
            </a:r>
          </a:p>
          <a:p>
            <a:pPr marL="457200" indent="-457200"/>
            <a:r>
              <a:rPr lang="en-US" sz="2000" dirty="0" smtClean="0"/>
              <a:t>Bullwhip effect can be tamed by </a:t>
            </a:r>
            <a:r>
              <a:rPr lang="en-US" sz="2000" b="1" dirty="0" smtClean="0"/>
              <a:t>reducing uncertainties</a:t>
            </a:r>
            <a:r>
              <a:rPr lang="en-US" sz="2000" dirty="0" smtClean="0"/>
              <a:t> about demand and supply when all members of the supply chain have accurate and up-to-date information.  They need to </a:t>
            </a:r>
            <a:r>
              <a:rPr lang="en-US" sz="2000" b="1" dirty="0" smtClean="0"/>
              <a:t>share information</a:t>
            </a:r>
            <a:r>
              <a:rPr lang="en-US" sz="2000" dirty="0" smtClean="0"/>
              <a:t> about inventory levels, schedules, forecasts, and shipments.  This leads to have a more precise idea of how to adjust their sourcing, manufacturing, and distribution plans.</a:t>
            </a:r>
          </a:p>
          <a:p>
            <a:pPr marL="514350" indent="-514350"/>
            <a:endParaRPr lang="en-US" sz="2400" dirty="0" smtClean="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71</a:t>
            </a:fld>
            <a:endParaRPr lang="en-US"/>
          </a:p>
        </p:txBody>
      </p:sp>
    </p:spTree>
    <p:extLst>
      <p:ext uri="{BB962C8B-B14F-4D97-AF65-F5344CB8AC3E}">
        <p14:creationId xmlns:p14="http://schemas.microsoft.com/office/powerpoint/2010/main" val="4047393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SCM systems/applications</a:t>
            </a:r>
          </a:p>
        </p:txBody>
      </p:sp>
      <p:sp>
        <p:nvSpPr>
          <p:cNvPr id="8" name="Content Placeholder 7"/>
          <p:cNvSpPr>
            <a:spLocks noGrp="1"/>
          </p:cNvSpPr>
          <p:nvPr>
            <p:ph idx="1"/>
          </p:nvPr>
        </p:nvSpPr>
        <p:spPr/>
        <p:txBody>
          <a:bodyPr>
            <a:noAutofit/>
          </a:bodyPr>
          <a:lstStyle/>
          <a:p>
            <a:pPr marL="457200" indent="-457200"/>
            <a:r>
              <a:rPr lang="en-US" sz="2000" dirty="0" smtClean="0"/>
              <a:t>Primary objective of supply chain management systems is </a:t>
            </a:r>
            <a:r>
              <a:rPr lang="en-US" sz="2000" b="1" dirty="0" smtClean="0"/>
              <a:t>information visibility</a:t>
            </a:r>
            <a:r>
              <a:rPr lang="en-US" sz="2000" dirty="0" smtClean="0"/>
              <a:t> – open and rapid communication and information sharing.</a:t>
            </a:r>
          </a:p>
          <a:p>
            <a:pPr marL="457200" indent="-457200"/>
            <a:r>
              <a:rPr lang="en-US" sz="2000" dirty="0" smtClean="0"/>
              <a:t>Helps the firms to manage its relationship with suppliers to optimize the planning, sourcing, manufacturing, and delivery of products and services.</a:t>
            </a:r>
          </a:p>
          <a:p>
            <a:pPr marL="685800" lvl="1" indent="-457200"/>
            <a:r>
              <a:rPr lang="en-US" sz="1200" dirty="0" smtClean="0">
                <a:latin typeface="Helvetica Neue"/>
                <a:cs typeface="Helvetica Neue"/>
              </a:rPr>
              <a:t>Decide when and what to produce, store, and move</a:t>
            </a:r>
          </a:p>
          <a:p>
            <a:pPr marL="685800" lvl="1" indent="-457200"/>
            <a:r>
              <a:rPr lang="en-US" sz="1200" dirty="0" smtClean="0">
                <a:latin typeface="Helvetica Neue"/>
                <a:cs typeface="Helvetica Neue"/>
              </a:rPr>
              <a:t>Rapidly communicate orders</a:t>
            </a:r>
          </a:p>
          <a:p>
            <a:pPr marL="685800" lvl="1" indent="-457200"/>
            <a:r>
              <a:rPr lang="en-US" sz="1200" dirty="0" smtClean="0">
                <a:latin typeface="Helvetica Neue"/>
                <a:cs typeface="Helvetica Neue"/>
              </a:rPr>
              <a:t>Track status of orders</a:t>
            </a:r>
          </a:p>
          <a:p>
            <a:pPr marL="685800" lvl="1" indent="-457200"/>
            <a:r>
              <a:rPr lang="en-US" sz="1200" dirty="0" smtClean="0">
                <a:latin typeface="Helvetica Neue"/>
                <a:cs typeface="Helvetica Neue"/>
              </a:rPr>
              <a:t>Check and monitor inventory</a:t>
            </a:r>
          </a:p>
          <a:p>
            <a:pPr marL="685800" lvl="1" indent="-457200"/>
            <a:r>
              <a:rPr lang="en-US" sz="1200" dirty="0" smtClean="0">
                <a:latin typeface="Helvetica Neue"/>
                <a:cs typeface="Helvetica Neue"/>
              </a:rPr>
              <a:t>Reduce inventory, transportation, warehousing costs</a:t>
            </a:r>
          </a:p>
          <a:p>
            <a:pPr marL="685800" lvl="1" indent="-457200"/>
            <a:r>
              <a:rPr lang="en-US" sz="1200" dirty="0" smtClean="0">
                <a:latin typeface="Helvetica Neue"/>
                <a:cs typeface="Helvetica Neue"/>
              </a:rPr>
              <a:t>Track shipments</a:t>
            </a:r>
          </a:p>
          <a:p>
            <a:pPr marL="685800" lvl="1" indent="-457200"/>
            <a:r>
              <a:rPr lang="en-US" sz="1200" dirty="0" smtClean="0">
                <a:latin typeface="Helvetica Neue"/>
                <a:cs typeface="Helvetica Neue"/>
              </a:rPr>
              <a:t>Plan production based on actual customer demand</a:t>
            </a:r>
          </a:p>
          <a:p>
            <a:pPr marL="685800" lvl="1" indent="-457200"/>
            <a:r>
              <a:rPr lang="en-US" sz="1200" dirty="0" smtClean="0">
                <a:latin typeface="Helvetica Neue"/>
                <a:cs typeface="Helvetica Neue"/>
              </a:rPr>
              <a:t>Rapidly communicate changes in product design</a:t>
            </a:r>
          </a:p>
          <a:p>
            <a:pPr marL="514350" indent="-514350"/>
            <a:endParaRPr lang="en-US" sz="2000" dirty="0" smtClean="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72</a:t>
            </a:fld>
            <a:endParaRPr lang="en-US"/>
          </a:p>
        </p:txBody>
      </p:sp>
    </p:spTree>
    <p:extLst>
      <p:ext uri="{BB962C8B-B14F-4D97-AF65-F5344CB8AC3E}">
        <p14:creationId xmlns:p14="http://schemas.microsoft.com/office/powerpoint/2010/main" val="2596809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SCM systems/applications</a:t>
            </a:r>
          </a:p>
        </p:txBody>
      </p:sp>
      <p:sp>
        <p:nvSpPr>
          <p:cNvPr id="8" name="Content Placeholder 7"/>
          <p:cNvSpPr>
            <a:spLocks noGrp="1"/>
          </p:cNvSpPr>
          <p:nvPr>
            <p:ph idx="1"/>
          </p:nvPr>
        </p:nvSpPr>
        <p:spPr/>
        <p:txBody>
          <a:bodyPr>
            <a:noAutofit/>
          </a:bodyPr>
          <a:lstStyle/>
          <a:p>
            <a:pPr marL="342900" indent="-342900"/>
            <a:r>
              <a:rPr lang="en-US" sz="2200" b="1" dirty="0" smtClean="0"/>
              <a:t>Supply chain planning systems</a:t>
            </a:r>
            <a:r>
              <a:rPr lang="en-US" sz="2200" dirty="0" smtClean="0"/>
              <a:t> </a:t>
            </a:r>
            <a:r>
              <a:rPr lang="en-US" sz="2000" dirty="0" smtClean="0">
                <a:latin typeface="Helvetica Neue"/>
                <a:cs typeface="Helvetica Neue"/>
              </a:rPr>
              <a:t>- enable the firm to generate demand forecasts for a product and to develop sourcing and manufacturing plans for that product.</a:t>
            </a:r>
          </a:p>
          <a:p>
            <a:pPr marL="342900" indent="-342900"/>
            <a:r>
              <a:rPr lang="en-US" sz="2200" b="1" dirty="0" smtClean="0"/>
              <a:t>Demand planning</a:t>
            </a:r>
            <a:r>
              <a:rPr lang="en-US" sz="2200" dirty="0" smtClean="0"/>
              <a:t> </a:t>
            </a:r>
            <a:r>
              <a:rPr lang="en-US" sz="2000" dirty="0">
                <a:latin typeface="Helvetica Neue"/>
                <a:cs typeface="Helvetica Neue"/>
              </a:rPr>
              <a:t>– one of the most important and complex supply chain planning function.  It determines how much product a business needs to make to satisfy all of its customers’ demands.</a:t>
            </a:r>
          </a:p>
          <a:p>
            <a:pPr marL="342900" indent="-342900"/>
            <a:r>
              <a:rPr lang="en-US" sz="2200" b="1" dirty="0" smtClean="0"/>
              <a:t>Supply chain execution systems</a:t>
            </a:r>
            <a:r>
              <a:rPr lang="en-US" sz="2200" dirty="0" smtClean="0"/>
              <a:t> </a:t>
            </a:r>
            <a:r>
              <a:rPr lang="en-US" sz="2000" dirty="0">
                <a:latin typeface="Helvetica Neue"/>
                <a:cs typeface="Helvetica Neue"/>
              </a:rPr>
              <a:t>– manage the flow of products through distribution centers and warehouses to ensure that products are delivered to the right locations in the most efficient manner.</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73</a:t>
            </a:fld>
            <a:endParaRPr lang="en-US"/>
          </a:p>
        </p:txBody>
      </p:sp>
    </p:spTree>
    <p:extLst>
      <p:ext uri="{BB962C8B-B14F-4D97-AF65-F5344CB8AC3E}">
        <p14:creationId xmlns:p14="http://schemas.microsoft.com/office/powerpoint/2010/main" val="1334691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SCM systems/applications</a:t>
            </a:r>
          </a:p>
        </p:txBody>
      </p:sp>
      <p:sp>
        <p:nvSpPr>
          <p:cNvPr id="8" name="Content Placeholder 7"/>
          <p:cNvSpPr>
            <a:spLocks noGrp="1"/>
          </p:cNvSpPr>
          <p:nvPr>
            <p:ph idx="1"/>
          </p:nvPr>
        </p:nvSpPr>
        <p:spPr/>
        <p:txBody>
          <a:bodyPr>
            <a:noAutofit/>
          </a:bodyPr>
          <a:lstStyle/>
          <a:p>
            <a:pPr marL="457200" indent="-457200">
              <a:buNone/>
            </a:pPr>
            <a:r>
              <a:rPr lang="en-US" sz="2400" dirty="0" smtClean="0"/>
              <a:t>Metric – standard measurement of performance</a:t>
            </a:r>
          </a:p>
          <a:p>
            <a:pPr marL="685800" lvl="1" indent="-457200"/>
            <a:r>
              <a:rPr lang="en-US" sz="2400" dirty="0" smtClean="0"/>
              <a:t>The fill rate – ability to fill orders by the due date</a:t>
            </a:r>
          </a:p>
          <a:p>
            <a:pPr marL="685800" lvl="1" indent="-457200"/>
            <a:r>
              <a:rPr lang="en-US" sz="2400" dirty="0" smtClean="0"/>
              <a:t>Average time from order to delivery</a:t>
            </a:r>
          </a:p>
          <a:p>
            <a:pPr marL="685800" lvl="1" indent="-457200"/>
            <a:r>
              <a:rPr lang="en-US" sz="2400" dirty="0" smtClean="0"/>
              <a:t>No. of days of supply chain in inventory</a:t>
            </a:r>
          </a:p>
          <a:p>
            <a:pPr marL="685800" lvl="1" indent="-457200"/>
            <a:r>
              <a:rPr lang="en-US" sz="2400" dirty="0" smtClean="0"/>
              <a:t>Forecast accuracy</a:t>
            </a:r>
          </a:p>
          <a:p>
            <a:pPr marL="685800" lvl="1" indent="-457200"/>
            <a:r>
              <a:rPr lang="en-US" sz="2400" dirty="0" smtClean="0"/>
              <a:t>The cycle time for sourcing and making a product (the total elapsed time to complete a business process)</a:t>
            </a:r>
            <a:endParaRPr lang="en-US" sz="24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74</a:t>
            </a:fld>
            <a:endParaRPr lang="en-US"/>
          </a:p>
        </p:txBody>
      </p:sp>
    </p:spTree>
    <p:extLst>
      <p:ext uri="{BB962C8B-B14F-4D97-AF65-F5344CB8AC3E}">
        <p14:creationId xmlns:p14="http://schemas.microsoft.com/office/powerpoint/2010/main" val="2812368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SCM – collaborative commerce</a:t>
            </a:r>
          </a:p>
        </p:txBody>
      </p:sp>
      <p:sp>
        <p:nvSpPr>
          <p:cNvPr id="8" name="Content Placeholder 7"/>
          <p:cNvSpPr>
            <a:spLocks noGrp="1"/>
          </p:cNvSpPr>
          <p:nvPr>
            <p:ph idx="1"/>
          </p:nvPr>
        </p:nvSpPr>
        <p:spPr/>
        <p:txBody>
          <a:bodyPr>
            <a:noAutofit/>
          </a:bodyPr>
          <a:lstStyle/>
          <a:p>
            <a:pPr marL="457200" indent="-457200"/>
            <a:r>
              <a:rPr lang="en-US" sz="2200" dirty="0" smtClean="0"/>
              <a:t>Uses digital technologies to enable multiple organizations to collaboratively design, develop, build, move, and manage products</a:t>
            </a:r>
          </a:p>
          <a:p>
            <a:pPr marL="457200" indent="-457200"/>
            <a:r>
              <a:rPr lang="en-US" sz="2200" dirty="0" smtClean="0"/>
              <a:t>Increases efficiencies in reducing product design life cycles, minimizing excess inventory, forecasting demand, and keeping partners and customers informed</a:t>
            </a:r>
            <a:endParaRPr lang="en-US" sz="22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75</a:t>
            </a:fld>
            <a:endParaRPr lang="en-US"/>
          </a:p>
        </p:txBody>
      </p:sp>
      <p:pic>
        <p:nvPicPr>
          <p:cNvPr id="9" name="Picture 8"/>
          <p:cNvPicPr>
            <a:picLocks noChangeAspect="1"/>
          </p:cNvPicPr>
          <p:nvPr/>
        </p:nvPicPr>
        <p:blipFill rotWithShape="1">
          <a:blip r:embed="rId3"/>
          <a:srcRect t="-3132" r="49150" b="301"/>
          <a:stretch/>
        </p:blipFill>
        <p:spPr>
          <a:xfrm>
            <a:off x="5678861" y="3056970"/>
            <a:ext cx="2550248" cy="1965742"/>
          </a:xfrm>
          <a:prstGeom prst="rect">
            <a:avLst/>
          </a:prstGeom>
        </p:spPr>
      </p:pic>
    </p:spTree>
    <p:extLst>
      <p:ext uri="{BB962C8B-B14F-4D97-AF65-F5344CB8AC3E}">
        <p14:creationId xmlns:p14="http://schemas.microsoft.com/office/powerpoint/2010/main" val="3891629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Supply chain integration</a:t>
            </a:r>
          </a:p>
        </p:txBody>
      </p:sp>
      <p:sp>
        <p:nvSpPr>
          <p:cNvPr id="8" name="Content Placeholder 7"/>
          <p:cNvSpPr>
            <a:spLocks noGrp="1"/>
          </p:cNvSpPr>
          <p:nvPr>
            <p:ph idx="1"/>
          </p:nvPr>
        </p:nvSpPr>
        <p:spPr/>
        <p:txBody>
          <a:bodyPr>
            <a:noAutofit/>
          </a:bodyPr>
          <a:lstStyle/>
          <a:p>
            <a:pPr marL="457200" indent="-457200"/>
            <a:endParaRPr lang="en-US" sz="2400" dirty="0" smtClean="0"/>
          </a:p>
          <a:p>
            <a:pPr marL="457200" indent="-457200"/>
            <a:r>
              <a:rPr lang="en-US" sz="2400" dirty="0" smtClean="0"/>
              <a:t>For cost effective implementation, use Internet technology</a:t>
            </a:r>
          </a:p>
          <a:p>
            <a:pPr marL="457200" indent="-457200"/>
            <a:r>
              <a:rPr lang="en-US" sz="2400" dirty="0" smtClean="0"/>
              <a:t>Firms can use intranets to improve coordination among their internal supply chain processes, and use extranets to coordinate supply chain processes shared with their business partners.</a:t>
            </a:r>
            <a:endParaRPr lang="en-US" sz="24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76</a:t>
            </a:fld>
            <a:endParaRPr lang="en-US"/>
          </a:p>
        </p:txBody>
      </p:sp>
    </p:spTree>
    <p:extLst>
      <p:ext uri="{BB962C8B-B14F-4D97-AF65-F5344CB8AC3E}">
        <p14:creationId xmlns:p14="http://schemas.microsoft.com/office/powerpoint/2010/main" val="1034822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Global supply chain issues</a:t>
            </a:r>
          </a:p>
        </p:txBody>
      </p:sp>
      <p:sp>
        <p:nvSpPr>
          <p:cNvPr id="8" name="Content Placeholder 7"/>
          <p:cNvSpPr>
            <a:spLocks noGrp="1"/>
          </p:cNvSpPr>
          <p:nvPr>
            <p:ph idx="1"/>
          </p:nvPr>
        </p:nvSpPr>
        <p:spPr/>
        <p:txBody>
          <a:bodyPr>
            <a:noAutofit/>
          </a:bodyPr>
          <a:lstStyle/>
          <a:p>
            <a:pPr marL="457200" indent="-457200">
              <a:buNone/>
            </a:pPr>
            <a:endParaRPr lang="en-US" sz="2400" dirty="0" smtClean="0"/>
          </a:p>
          <a:p>
            <a:pPr marL="457200" indent="-457200">
              <a:buNone/>
            </a:pPr>
            <a:endParaRPr lang="en-US" sz="2400" dirty="0" smtClean="0"/>
          </a:p>
          <a:p>
            <a:pPr marL="457200" indent="-457200"/>
            <a:r>
              <a:rPr lang="en-US" sz="2400" dirty="0" smtClean="0"/>
              <a:t>Greater geographic distance</a:t>
            </a:r>
          </a:p>
          <a:p>
            <a:pPr marL="457200" indent="-457200"/>
            <a:r>
              <a:rPr lang="en-US" sz="2400" dirty="0" smtClean="0"/>
              <a:t>Time difference</a:t>
            </a:r>
          </a:p>
          <a:p>
            <a:pPr marL="457200" indent="-457200"/>
            <a:r>
              <a:rPr lang="en-US" sz="2400" dirty="0" smtClean="0"/>
              <a:t>Outsourcing services</a:t>
            </a:r>
            <a:endParaRPr lang="en-US" sz="24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77</a:t>
            </a:fld>
            <a:endParaRPr lang="en-US"/>
          </a:p>
        </p:txBody>
      </p:sp>
    </p:spTree>
    <p:extLst>
      <p:ext uri="{BB962C8B-B14F-4D97-AF65-F5344CB8AC3E}">
        <p14:creationId xmlns:p14="http://schemas.microsoft.com/office/powerpoint/2010/main" val="1747704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Demand driven supply chain</a:t>
            </a:r>
          </a:p>
        </p:txBody>
      </p:sp>
      <p:sp>
        <p:nvSpPr>
          <p:cNvPr id="8" name="Content Placeholder 7"/>
          <p:cNvSpPr>
            <a:spLocks noGrp="1"/>
          </p:cNvSpPr>
          <p:nvPr>
            <p:ph idx="1"/>
          </p:nvPr>
        </p:nvSpPr>
        <p:spPr/>
        <p:txBody>
          <a:bodyPr>
            <a:noAutofit/>
          </a:bodyPr>
          <a:lstStyle/>
          <a:p>
            <a:pPr marL="457200" indent="-457200">
              <a:buNone/>
            </a:pPr>
            <a:r>
              <a:rPr lang="en-US" sz="2200" dirty="0" smtClean="0"/>
              <a:t>Earlier, supply chains were driven by push-based model  - market forecasting triggers the events in supply chain</a:t>
            </a:r>
          </a:p>
          <a:p>
            <a:pPr marL="457200" indent="-457200"/>
            <a:endParaRPr lang="en-US" sz="2200" dirty="0" smtClean="0"/>
          </a:p>
          <a:p>
            <a:pPr marL="457200" indent="-457200">
              <a:buNone/>
            </a:pPr>
            <a:endParaRPr lang="en-US" sz="2200" dirty="0" smtClean="0"/>
          </a:p>
          <a:p>
            <a:pPr marL="457200" indent="-457200">
              <a:buNone/>
            </a:pPr>
            <a:r>
              <a:rPr lang="en-US" sz="2200" dirty="0" smtClean="0"/>
              <a:t>Due to web-based tools, pull-based model is possible</a:t>
            </a:r>
          </a:p>
          <a:p>
            <a:pPr marL="457200" indent="-457200"/>
            <a:endParaRPr lang="en-US" sz="2200" dirty="0" smtClean="0"/>
          </a:p>
          <a:p>
            <a:pPr marL="457200" indent="-457200"/>
            <a:endParaRPr lang="en-US" sz="2200" dirty="0" smtClean="0"/>
          </a:p>
          <a:p>
            <a:pPr marL="457200" indent="-457200">
              <a:buNone/>
            </a:pPr>
            <a:r>
              <a:rPr lang="en-US" sz="2200" dirty="0" smtClean="0"/>
              <a:t>Also known as demand-driven model / build-to-order model</a:t>
            </a:r>
          </a:p>
          <a:p>
            <a:pPr marL="457200" indent="-457200">
              <a:buNone/>
            </a:pPr>
            <a:r>
              <a:rPr lang="en-US" sz="2200" dirty="0" smtClean="0"/>
              <a:t>Customer triggers the events in supply chain</a:t>
            </a:r>
            <a:r>
              <a:rPr lang="en-US" sz="2400" dirty="0" smtClean="0"/>
              <a:t> </a:t>
            </a:r>
            <a:endParaRPr lang="en-US" sz="24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78</a:t>
            </a:fld>
            <a:endParaRPr lang="en-US"/>
          </a:p>
        </p:txBody>
      </p:sp>
      <p:pic>
        <p:nvPicPr>
          <p:cNvPr id="9" name="Picture 8"/>
          <p:cNvPicPr>
            <a:picLocks noChangeAspect="1"/>
          </p:cNvPicPr>
          <p:nvPr/>
        </p:nvPicPr>
        <p:blipFill rotWithShape="1">
          <a:blip r:embed="rId3"/>
          <a:srcRect l="-547" r="-1046"/>
          <a:stretch/>
        </p:blipFill>
        <p:spPr>
          <a:xfrm>
            <a:off x="1682482" y="1906097"/>
            <a:ext cx="5833045" cy="857250"/>
          </a:xfrm>
          <a:prstGeom prst="rect">
            <a:avLst/>
          </a:prstGeom>
        </p:spPr>
      </p:pic>
      <p:pic>
        <p:nvPicPr>
          <p:cNvPr id="10" name="Picture 9"/>
          <p:cNvPicPr>
            <a:picLocks noChangeAspect="1"/>
          </p:cNvPicPr>
          <p:nvPr/>
        </p:nvPicPr>
        <p:blipFill rotWithShape="1">
          <a:blip r:embed="rId4"/>
          <a:srcRect l="-546" r="-248"/>
          <a:stretch/>
        </p:blipFill>
        <p:spPr>
          <a:xfrm>
            <a:off x="1682482" y="3145523"/>
            <a:ext cx="5787219" cy="857250"/>
          </a:xfrm>
          <a:prstGeom prst="rect">
            <a:avLst/>
          </a:prstGeom>
        </p:spPr>
      </p:pic>
    </p:spTree>
    <p:extLst>
      <p:ext uri="{BB962C8B-B14F-4D97-AF65-F5344CB8AC3E}">
        <p14:creationId xmlns:p14="http://schemas.microsoft.com/office/powerpoint/2010/main" val="3778541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69" y="168089"/>
            <a:ext cx="8262633" cy="665226"/>
          </a:xfrm>
        </p:spPr>
        <p:txBody>
          <a:bodyPr>
            <a:normAutofit/>
          </a:bodyPr>
          <a:lstStyle/>
          <a:p>
            <a:pPr eaLnBrk="1" hangingPunct="1">
              <a:defRPr/>
            </a:pPr>
            <a:r>
              <a:rPr lang="en-US" sz="3600" dirty="0" smtClean="0">
                <a:solidFill>
                  <a:srgbClr val="404040"/>
                </a:solidFill>
              </a:rPr>
              <a:t>Transaction processing systems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8" name="Content Placeholder 7"/>
          <p:cNvSpPr>
            <a:spLocks noGrp="1"/>
          </p:cNvSpPr>
          <p:nvPr>
            <p:ph sz="half" idx="1"/>
          </p:nvPr>
        </p:nvSpPr>
        <p:spPr>
          <a:xfrm>
            <a:off x="744070" y="971550"/>
            <a:ext cx="7942730" cy="3567113"/>
          </a:xfrm>
        </p:spPr>
        <p:txBody>
          <a:bodyPr>
            <a:noAutofit/>
          </a:bodyPr>
          <a:lstStyle/>
          <a:p>
            <a:pPr marL="514350" indent="-514350">
              <a:buNone/>
            </a:pPr>
            <a:r>
              <a:rPr lang="en-US" sz="2800" dirty="0" smtClean="0"/>
              <a:t>Basic business systems that serve the organization’s operational level</a:t>
            </a:r>
          </a:p>
          <a:p>
            <a:pPr marL="514350" indent="-514350"/>
            <a:r>
              <a:rPr lang="en-US" sz="2800" b="1" dirty="0" smtClean="0"/>
              <a:t>Input</a:t>
            </a:r>
            <a:r>
              <a:rPr lang="en-US" sz="2800" dirty="0" smtClean="0"/>
              <a:t>: </a:t>
            </a:r>
            <a:r>
              <a:rPr lang="en-US" sz="2400" dirty="0" smtClean="0">
                <a:latin typeface="Helvetica Neue"/>
                <a:cs typeface="Helvetica Neue"/>
              </a:rPr>
              <a:t>Transactions, events</a:t>
            </a:r>
            <a:endParaRPr lang="en-US" sz="2800" dirty="0" smtClean="0">
              <a:latin typeface="Helvetica Neue"/>
              <a:cs typeface="Helvetica Neue"/>
            </a:endParaRPr>
          </a:p>
          <a:p>
            <a:pPr marL="514350" indent="-514350"/>
            <a:r>
              <a:rPr lang="en-US" sz="2800" b="1" dirty="0" smtClean="0"/>
              <a:t>Processing</a:t>
            </a:r>
            <a:r>
              <a:rPr lang="en-US" sz="2800" dirty="0" smtClean="0"/>
              <a:t>: </a:t>
            </a:r>
            <a:r>
              <a:rPr lang="en-US" sz="2400" dirty="0">
                <a:latin typeface="Helvetica Neue"/>
                <a:cs typeface="Helvetica Neue"/>
              </a:rPr>
              <a:t>Sorting, listing, merging, updating</a:t>
            </a:r>
          </a:p>
          <a:p>
            <a:pPr marL="514350" indent="-514350"/>
            <a:r>
              <a:rPr lang="en-US" sz="2800" b="1" dirty="0" smtClean="0"/>
              <a:t>Output</a:t>
            </a:r>
            <a:r>
              <a:rPr lang="en-US" sz="2800" dirty="0" smtClean="0"/>
              <a:t>: </a:t>
            </a:r>
            <a:r>
              <a:rPr lang="en-US" sz="2400" dirty="0">
                <a:latin typeface="Helvetica Neue"/>
                <a:cs typeface="Helvetica Neue"/>
              </a:rPr>
              <a:t>Detailed reports, lists, summaries</a:t>
            </a:r>
          </a:p>
          <a:p>
            <a:pPr marL="514350" indent="-514350"/>
            <a:r>
              <a:rPr lang="en-US" sz="2800" b="1" dirty="0" smtClean="0"/>
              <a:t>Users</a:t>
            </a:r>
            <a:r>
              <a:rPr lang="en-US" sz="2800" dirty="0" smtClean="0"/>
              <a:t>: </a:t>
            </a:r>
            <a:r>
              <a:rPr lang="en-US" sz="2400" dirty="0">
                <a:latin typeface="Helvetica Neue"/>
                <a:cs typeface="Helvetica Neue"/>
              </a:rPr>
              <a:t>Operations personnel, supervisors</a:t>
            </a:r>
          </a:p>
        </p:txBody>
      </p:sp>
      <p:sp>
        <p:nvSpPr>
          <p:cNvPr id="2" name="Slide Number Placeholder 1"/>
          <p:cNvSpPr>
            <a:spLocks noGrp="1"/>
          </p:cNvSpPr>
          <p:nvPr>
            <p:ph type="sldNum" sz="quarter" idx="12"/>
          </p:nvPr>
        </p:nvSpPr>
        <p:spPr/>
        <p:txBody>
          <a:bodyPr/>
          <a:lstStyle/>
          <a:p>
            <a:fld id="{70915109-DA69-6E47-8559-61ECB78F5B26}" type="slidenum">
              <a:rPr lang="en-US" smtClean="0"/>
              <a:t>7</a:t>
            </a:fld>
            <a:endParaRPr lang="en-US"/>
          </a:p>
        </p:txBody>
      </p:sp>
    </p:spTree>
    <p:extLst>
      <p:ext uri="{BB962C8B-B14F-4D97-AF65-F5344CB8AC3E}">
        <p14:creationId xmlns:p14="http://schemas.microsoft.com/office/powerpoint/2010/main" val="369065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Business value of SCM systems</a:t>
            </a:r>
          </a:p>
        </p:txBody>
      </p:sp>
      <p:sp>
        <p:nvSpPr>
          <p:cNvPr id="8" name="Content Placeholder 7"/>
          <p:cNvSpPr>
            <a:spLocks noGrp="1"/>
          </p:cNvSpPr>
          <p:nvPr>
            <p:ph idx="1"/>
          </p:nvPr>
        </p:nvSpPr>
        <p:spPr/>
        <p:txBody>
          <a:bodyPr>
            <a:normAutofit/>
          </a:bodyPr>
          <a:lstStyle/>
          <a:p>
            <a:pPr marL="514350" indent="-514350"/>
            <a:r>
              <a:rPr lang="en-US" sz="2800" dirty="0" smtClean="0"/>
              <a:t>Improved customer service and responsiveness</a:t>
            </a:r>
          </a:p>
          <a:p>
            <a:pPr marL="514350" indent="-514350"/>
            <a:r>
              <a:rPr lang="en-US" sz="2800" dirty="0" smtClean="0"/>
              <a:t>Cost reduction</a:t>
            </a:r>
          </a:p>
          <a:p>
            <a:pPr marL="514350" indent="-514350"/>
            <a:r>
              <a:rPr lang="en-US" sz="2800" dirty="0" smtClean="0"/>
              <a:t>Cash utilization</a:t>
            </a:r>
            <a:endParaRPr lang="en-US" sz="2800" dirty="0"/>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79</a:t>
            </a:fld>
            <a:endParaRPr lang="en-US"/>
          </a:p>
        </p:txBody>
      </p:sp>
    </p:spTree>
    <p:extLst>
      <p:ext uri="{BB962C8B-B14F-4D97-AF65-F5344CB8AC3E}">
        <p14:creationId xmlns:p14="http://schemas.microsoft.com/office/powerpoint/2010/main" val="183477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Supply chain management</a:t>
            </a:r>
          </a:p>
        </p:txBody>
      </p:sp>
      <p:sp>
        <p:nvSpPr>
          <p:cNvPr id="8" name="Content Placeholder 7"/>
          <p:cNvSpPr>
            <a:spLocks noGrp="1"/>
          </p:cNvSpPr>
          <p:nvPr>
            <p:ph idx="1"/>
          </p:nvPr>
        </p:nvSpPr>
        <p:spPr/>
        <p:txBody>
          <a:bodyPr>
            <a:normAutofit/>
          </a:bodyPr>
          <a:lstStyle/>
          <a:p>
            <a:pPr marL="514350" indent="-514350">
              <a:buNone/>
            </a:pPr>
            <a:r>
              <a:rPr lang="en-US" sz="2800" dirty="0" smtClean="0"/>
              <a:t>Technologies and tools</a:t>
            </a:r>
          </a:p>
          <a:p>
            <a:pPr marL="514350" indent="-514350"/>
            <a:r>
              <a:rPr lang="en-US" sz="2800" dirty="0" smtClean="0"/>
              <a:t>Just-in-time, Built-to-order</a:t>
            </a:r>
          </a:p>
          <a:p>
            <a:pPr marL="514350" indent="-514350"/>
            <a:r>
              <a:rPr lang="en-US" sz="2800" dirty="0" smtClean="0"/>
              <a:t>Material movement monitoring tools (RFID, barcode)</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80</a:t>
            </a:fld>
            <a:endParaRPr lang="en-US"/>
          </a:p>
        </p:txBody>
      </p:sp>
      <p:pic>
        <p:nvPicPr>
          <p:cNvPr id="9" name="Picture 8" descr="200px-Oracle_logo.png"/>
          <p:cNvPicPr>
            <a:picLocks noChangeAspect="1"/>
          </p:cNvPicPr>
          <p:nvPr/>
        </p:nvPicPr>
        <p:blipFill rotWithShape="1">
          <a:blip r:embed="rId3"/>
          <a:srcRect l="-16667" r="-16667"/>
          <a:stretch/>
        </p:blipFill>
        <p:spPr>
          <a:xfrm>
            <a:off x="584200" y="3553735"/>
            <a:ext cx="2540000" cy="266700"/>
          </a:xfrm>
          <a:prstGeom prst="rect">
            <a:avLst/>
          </a:prstGeom>
        </p:spPr>
      </p:pic>
      <p:pic>
        <p:nvPicPr>
          <p:cNvPr id="10" name="Picture 9" descr="250px-SAP_logo.png"/>
          <p:cNvPicPr>
            <a:picLocks noChangeAspect="1"/>
          </p:cNvPicPr>
          <p:nvPr/>
        </p:nvPicPr>
        <p:blipFill rotWithShape="1">
          <a:blip r:embed="rId4"/>
          <a:srcRect l="-16667" r="-16667"/>
          <a:stretch/>
        </p:blipFill>
        <p:spPr>
          <a:xfrm>
            <a:off x="744070" y="4048125"/>
            <a:ext cx="1382662" cy="514350"/>
          </a:xfrm>
          <a:prstGeom prst="rect">
            <a:avLst/>
          </a:prstGeom>
        </p:spPr>
      </p:pic>
      <p:pic>
        <p:nvPicPr>
          <p:cNvPr id="12" name="Picture 11" descr="microsoft-dynamics.jpg"/>
          <p:cNvPicPr>
            <a:picLocks noChangeAspect="1"/>
          </p:cNvPicPr>
          <p:nvPr/>
        </p:nvPicPr>
        <p:blipFill rotWithShape="1">
          <a:blip r:embed="rId5">
            <a:clrChange>
              <a:clrFrom>
                <a:srgbClr val="FFFFFF"/>
              </a:clrFrom>
              <a:clrTo>
                <a:srgbClr val="FFFFFF">
                  <a:alpha val="0"/>
                </a:srgbClr>
              </a:clrTo>
            </a:clrChange>
          </a:blip>
          <a:srcRect l="-16667" r="-16667"/>
          <a:stretch/>
        </p:blipFill>
        <p:spPr>
          <a:xfrm>
            <a:off x="5647174" y="3672342"/>
            <a:ext cx="2895600" cy="751565"/>
          </a:xfrm>
          <a:prstGeom prst="rect">
            <a:avLst/>
          </a:prstGeom>
        </p:spPr>
      </p:pic>
      <p:pic>
        <p:nvPicPr>
          <p:cNvPr id="13" name="Picture 12" descr="i2_masthead_logo2.gif"/>
          <p:cNvPicPr>
            <a:picLocks noChangeAspect="1"/>
          </p:cNvPicPr>
          <p:nvPr/>
        </p:nvPicPr>
        <p:blipFill rotWithShape="1">
          <a:blip r:embed="rId6"/>
          <a:srcRect l="-16667" r="-16667"/>
          <a:stretch/>
        </p:blipFill>
        <p:spPr>
          <a:xfrm>
            <a:off x="3124200" y="4048125"/>
            <a:ext cx="2667000" cy="619125"/>
          </a:xfrm>
          <a:prstGeom prst="rect">
            <a:avLst/>
          </a:prstGeom>
        </p:spPr>
      </p:pic>
      <p:pic>
        <p:nvPicPr>
          <p:cNvPr id="14" name="Picture 13" descr="TradeBeam_logo.jpg"/>
          <p:cNvPicPr>
            <a:picLocks noChangeAspect="1"/>
          </p:cNvPicPr>
          <p:nvPr/>
        </p:nvPicPr>
        <p:blipFill rotWithShape="1">
          <a:blip r:embed="rId7"/>
          <a:srcRect l="-16667" r="-16667"/>
          <a:stretch/>
        </p:blipFill>
        <p:spPr>
          <a:xfrm>
            <a:off x="3278486" y="3553735"/>
            <a:ext cx="1866900" cy="385763"/>
          </a:xfrm>
          <a:prstGeom prst="rect">
            <a:avLst/>
          </a:prstGeom>
        </p:spPr>
      </p:pic>
    </p:spTree>
    <p:extLst>
      <p:ext uri="{BB962C8B-B14F-4D97-AF65-F5344CB8AC3E}">
        <p14:creationId xmlns:p14="http://schemas.microsoft.com/office/powerpoint/2010/main" val="534212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en-US" sz="3200" dirty="0" smtClean="0"/>
              <a:t>Case: Mediterranean shipping company</a:t>
            </a:r>
            <a:endParaRPr lang="en-US" sz="3200" dirty="0"/>
          </a:p>
        </p:txBody>
      </p:sp>
      <p:sp>
        <p:nvSpPr>
          <p:cNvPr id="10" name="Content Placeholder 7"/>
          <p:cNvSpPr>
            <a:spLocks noGrp="1"/>
          </p:cNvSpPr>
          <p:nvPr>
            <p:ph idx="1"/>
          </p:nvPr>
        </p:nvSpPr>
        <p:spPr/>
        <p:txBody>
          <a:bodyPr>
            <a:noAutofit/>
          </a:bodyPr>
          <a:lstStyle/>
          <a:p>
            <a:pPr marL="457200" indent="-457200">
              <a:buNone/>
            </a:pPr>
            <a:r>
              <a:rPr lang="en-US" sz="2400" b="1" dirty="0" smtClean="0"/>
              <a:t>Business goal</a:t>
            </a:r>
            <a:r>
              <a:rPr lang="en-US" sz="2400" dirty="0" smtClean="0"/>
              <a:t>: </a:t>
            </a:r>
            <a:r>
              <a:rPr lang="en-US" sz="2000" dirty="0" smtClean="0">
                <a:latin typeface="Helvetica Neue"/>
                <a:cs typeface="Helvetica Neue"/>
              </a:rPr>
              <a:t>cost leader, growth, transparency</a:t>
            </a:r>
          </a:p>
          <a:p>
            <a:pPr marL="457200" indent="-457200">
              <a:buNone/>
            </a:pPr>
            <a:r>
              <a:rPr lang="en-US" sz="2400" b="1" dirty="0" smtClean="0"/>
              <a:t>Problem</a:t>
            </a:r>
            <a:r>
              <a:rPr lang="en-US" sz="2400" dirty="0" smtClean="0"/>
              <a:t>: </a:t>
            </a:r>
            <a:r>
              <a:rPr lang="en-US" sz="2000" dirty="0" smtClean="0">
                <a:latin typeface="Helvetica Neue"/>
                <a:cs typeface="Helvetica Neue"/>
              </a:rPr>
              <a:t>Invisibility, port taxes</a:t>
            </a:r>
          </a:p>
          <a:p>
            <a:pPr marL="457200" indent="-457200">
              <a:buNone/>
            </a:pPr>
            <a:r>
              <a:rPr lang="en-US" sz="2400" b="1" dirty="0" smtClean="0"/>
              <a:t>Solution</a:t>
            </a:r>
            <a:r>
              <a:rPr lang="en-US" sz="2400" dirty="0" smtClean="0"/>
              <a:t>: </a:t>
            </a:r>
            <a:r>
              <a:rPr lang="en-US" sz="2000" dirty="0">
                <a:latin typeface="Helvetica Neue"/>
                <a:cs typeface="Helvetica Neue"/>
              </a:rPr>
              <a:t>SCM Systems</a:t>
            </a:r>
          </a:p>
          <a:p>
            <a:pPr marL="457200" indent="-457200">
              <a:buNone/>
            </a:pPr>
            <a:r>
              <a:rPr lang="en-US" sz="2400" b="1" dirty="0" smtClean="0"/>
              <a:t>Benefits</a:t>
            </a:r>
            <a:r>
              <a:rPr lang="en-US" sz="2400" dirty="0" smtClean="0"/>
              <a:t>: </a:t>
            </a:r>
          </a:p>
          <a:p>
            <a:pPr marL="457200" indent="-457200">
              <a:buNone/>
            </a:pPr>
            <a:r>
              <a:rPr lang="en-US" sz="2400" dirty="0" smtClean="0"/>
              <a:t>	</a:t>
            </a:r>
            <a:r>
              <a:rPr lang="en-US" sz="2000" dirty="0">
                <a:latin typeface="Helvetica Neue"/>
                <a:cs typeface="Helvetica Neue"/>
              </a:rPr>
              <a:t>Reduced costs</a:t>
            </a:r>
          </a:p>
          <a:p>
            <a:pPr marL="457200" indent="-457200">
              <a:buNone/>
            </a:pPr>
            <a:r>
              <a:rPr lang="en-US" sz="2000" dirty="0">
                <a:latin typeface="Helvetica Neue"/>
                <a:cs typeface="Helvetica Neue"/>
              </a:rPr>
              <a:t>	Visibility</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81</a:t>
            </a:fld>
            <a:endParaRPr lang="en-US"/>
          </a:p>
        </p:txBody>
      </p:sp>
      <p:pic>
        <p:nvPicPr>
          <p:cNvPr id="8" name="Picture 7" descr="Bow_of_an_MSC_containership.jpg"/>
          <p:cNvPicPr>
            <a:picLocks noChangeAspect="1"/>
          </p:cNvPicPr>
          <p:nvPr/>
        </p:nvPicPr>
        <p:blipFill rotWithShape="1">
          <a:blip r:embed="rId3"/>
          <a:srcRect l="-16667" r="-16667"/>
          <a:stretch/>
        </p:blipFill>
        <p:spPr>
          <a:xfrm>
            <a:off x="5439728" y="1885950"/>
            <a:ext cx="2881313" cy="2881313"/>
          </a:xfrm>
          <a:prstGeom prst="roundRect">
            <a:avLst>
              <a:gd name="adj" fmla="val 6529"/>
            </a:avLst>
          </a:prstGeom>
          <a:ln>
            <a:noFill/>
          </a:ln>
        </p:spPr>
      </p:pic>
    </p:spTree>
    <p:extLst>
      <p:ext uri="{BB962C8B-B14F-4D97-AF65-F5344CB8AC3E}">
        <p14:creationId xmlns:p14="http://schemas.microsoft.com/office/powerpoint/2010/main" val="398138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Case: Fossil</a:t>
            </a:r>
            <a:endParaRPr lang="en-US" dirty="0"/>
          </a:p>
        </p:txBody>
      </p:sp>
      <p:sp>
        <p:nvSpPr>
          <p:cNvPr id="10" name="Content Placeholder 7"/>
          <p:cNvSpPr>
            <a:spLocks noGrp="1"/>
          </p:cNvSpPr>
          <p:nvPr>
            <p:ph idx="1"/>
          </p:nvPr>
        </p:nvSpPr>
        <p:spPr/>
        <p:txBody>
          <a:bodyPr>
            <a:noAutofit/>
          </a:bodyPr>
          <a:lstStyle/>
          <a:p>
            <a:pPr marL="457200" indent="-457200">
              <a:buNone/>
            </a:pPr>
            <a:r>
              <a:rPr lang="en-US" sz="2400" b="1" dirty="0" smtClean="0"/>
              <a:t>Business goal</a:t>
            </a:r>
            <a:r>
              <a:rPr lang="en-US" sz="2400" dirty="0" smtClean="0"/>
              <a:t>: </a:t>
            </a:r>
            <a:r>
              <a:rPr lang="en-US" sz="2000" dirty="0" smtClean="0">
                <a:latin typeface="Helvetica Neue"/>
                <a:cs typeface="Helvetica Neue"/>
              </a:rPr>
              <a:t>growth, customer satisfaction</a:t>
            </a:r>
            <a:endParaRPr lang="en-US" sz="2400" dirty="0" smtClean="0">
              <a:latin typeface="Helvetica Neue"/>
              <a:cs typeface="Helvetica Neue"/>
            </a:endParaRPr>
          </a:p>
          <a:p>
            <a:pPr marL="457200" indent="-457200">
              <a:buNone/>
            </a:pPr>
            <a:r>
              <a:rPr lang="en-US" sz="2400" b="1" dirty="0" smtClean="0"/>
              <a:t>Problem</a:t>
            </a:r>
            <a:r>
              <a:rPr lang="en-US" sz="2400" dirty="0" smtClean="0"/>
              <a:t>: </a:t>
            </a:r>
            <a:r>
              <a:rPr lang="en-US" sz="2000" dirty="0">
                <a:latin typeface="Helvetica Neue"/>
                <a:cs typeface="Helvetica Neue"/>
              </a:rPr>
              <a:t>incompatible systems</a:t>
            </a:r>
          </a:p>
          <a:p>
            <a:pPr marL="457200" indent="-457200">
              <a:buNone/>
            </a:pPr>
            <a:r>
              <a:rPr lang="en-US" sz="2400" b="1" dirty="0" smtClean="0"/>
              <a:t>Solution</a:t>
            </a:r>
            <a:r>
              <a:rPr lang="en-US" sz="2400" dirty="0" smtClean="0"/>
              <a:t>: </a:t>
            </a:r>
            <a:r>
              <a:rPr lang="en-US" sz="2000" dirty="0">
                <a:latin typeface="Helvetica Neue"/>
                <a:cs typeface="Helvetica Neue"/>
              </a:rPr>
              <a:t>system integrator</a:t>
            </a:r>
          </a:p>
          <a:p>
            <a:pPr marL="457200" indent="-457200">
              <a:buNone/>
            </a:pPr>
            <a:r>
              <a:rPr lang="en-US" sz="2400" b="1" dirty="0" smtClean="0"/>
              <a:t>Benefits</a:t>
            </a:r>
            <a:r>
              <a:rPr lang="en-US" sz="2400" dirty="0" smtClean="0"/>
              <a:t>: </a:t>
            </a:r>
          </a:p>
          <a:p>
            <a:pPr marL="457200" indent="-457200">
              <a:buNone/>
            </a:pPr>
            <a:r>
              <a:rPr lang="en-US" sz="2400" dirty="0" smtClean="0"/>
              <a:t>	</a:t>
            </a:r>
            <a:r>
              <a:rPr lang="en-US" sz="2000" dirty="0">
                <a:latin typeface="Helvetica Neue"/>
                <a:cs typeface="Helvetica Neue"/>
              </a:rPr>
              <a:t>Easier growth</a:t>
            </a:r>
          </a:p>
          <a:p>
            <a:pPr marL="457200" indent="-457200">
              <a:buNone/>
            </a:pPr>
            <a:r>
              <a:rPr lang="en-US" sz="2000" dirty="0">
                <a:latin typeface="Helvetica Neue"/>
                <a:cs typeface="Helvetica Neue"/>
              </a:rPr>
              <a:t>	Increased quality in </a:t>
            </a:r>
            <a:br>
              <a:rPr lang="en-US" sz="2000" dirty="0">
                <a:latin typeface="Helvetica Neue"/>
                <a:cs typeface="Helvetica Neue"/>
              </a:rPr>
            </a:br>
            <a:r>
              <a:rPr lang="en-US" sz="2000" dirty="0">
                <a:latin typeface="Helvetica Neue"/>
                <a:cs typeface="Helvetica Neue"/>
              </a:rPr>
              <a:t>customer service </a:t>
            </a:r>
          </a:p>
        </p:txBody>
      </p:sp>
      <p:sp>
        <p:nvSpPr>
          <p:cNvPr id="6" name="Date Placeholder 5"/>
          <p:cNvSpPr>
            <a:spLocks noGrp="1"/>
          </p:cNvSpPr>
          <p:nvPr>
            <p:ph type="dt" sz="half" idx="10"/>
          </p:nvPr>
        </p:nvSpPr>
        <p:spPr/>
        <p:txBody>
          <a:bodyPr/>
          <a:lstStyle/>
          <a:p>
            <a:r>
              <a:rPr lang="en-AU" smtClean="0"/>
              <a:t>Information Systems, Unit 02</a:t>
            </a:r>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82</a:t>
            </a:fld>
            <a:endParaRPr lang="en-US"/>
          </a:p>
        </p:txBody>
      </p:sp>
      <p:pic>
        <p:nvPicPr>
          <p:cNvPr id="11" name="Picture 10" descr="Screen shot 2010-07-10 at 7.27.02 AM.png"/>
          <p:cNvPicPr>
            <a:picLocks noChangeAspect="1"/>
          </p:cNvPicPr>
          <p:nvPr/>
        </p:nvPicPr>
        <p:blipFill rotWithShape="1">
          <a:blip r:embed="rId3"/>
          <a:srcRect l="-16667" r="-16667"/>
          <a:stretch/>
        </p:blipFill>
        <p:spPr>
          <a:xfrm>
            <a:off x="4343401" y="2497908"/>
            <a:ext cx="4565649" cy="2212205"/>
          </a:xfrm>
          <a:prstGeom prst="roundRect">
            <a:avLst>
              <a:gd name="adj" fmla="val 4611"/>
            </a:avLst>
          </a:prstGeom>
          <a:ln>
            <a:solidFill>
              <a:srgbClr val="FFFFFF"/>
            </a:solidFill>
          </a:ln>
        </p:spPr>
      </p:pic>
    </p:spTree>
    <p:extLst>
      <p:ext uri="{BB962C8B-B14F-4D97-AF65-F5344CB8AC3E}">
        <p14:creationId xmlns:p14="http://schemas.microsoft.com/office/powerpoint/2010/main" val="4095624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2114550"/>
            <a:ext cx="7942730" cy="665226"/>
          </a:xfrm>
        </p:spPr>
        <p:txBody>
          <a:bodyPr>
            <a:normAutofit fontScale="90000"/>
          </a:bodyPr>
          <a:lstStyle/>
          <a:p>
            <a:pPr algn="ctr" eaLnBrk="1" hangingPunct="1">
              <a:defRPr/>
            </a:pPr>
            <a:r>
              <a:rPr lang="en-US" dirty="0" smtClean="0">
                <a:solidFill>
                  <a:srgbClr val="000000"/>
                </a:solidFill>
              </a:rPr>
              <a:t>CUSTOMER RELATIONSHIP MANAGEMENT (CRM)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83</a:t>
            </a:fld>
            <a:endParaRPr lang="en-US"/>
          </a:p>
        </p:txBody>
      </p:sp>
      <p:sp>
        <p:nvSpPr>
          <p:cNvPr id="6" name="Date Placeholder 5"/>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1251350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t>CRM Objectives</a:t>
            </a:r>
          </a:p>
        </p:txBody>
      </p:sp>
      <p:sp>
        <p:nvSpPr>
          <p:cNvPr id="8" name="Content Placeholder 7"/>
          <p:cNvSpPr>
            <a:spLocks noGrp="1"/>
          </p:cNvSpPr>
          <p:nvPr>
            <p:ph idx="1"/>
          </p:nvPr>
        </p:nvSpPr>
        <p:spPr/>
        <p:txBody>
          <a:bodyPr>
            <a:normAutofit lnSpcReduction="10000"/>
          </a:bodyPr>
          <a:lstStyle/>
          <a:p>
            <a:pPr marL="514350" indent="-514350"/>
            <a:r>
              <a:rPr lang="en-US" sz="2800" dirty="0" smtClean="0"/>
              <a:t>Traditional</a:t>
            </a:r>
          </a:p>
          <a:p>
            <a:pPr marL="742950" lvl="1" indent="-514350"/>
            <a:r>
              <a:rPr lang="en-US" sz="2800" dirty="0" smtClean="0"/>
              <a:t>Advertising model</a:t>
            </a:r>
          </a:p>
          <a:p>
            <a:pPr marL="742950" lvl="1" indent="-514350"/>
            <a:r>
              <a:rPr lang="en-US" sz="2800" dirty="0" smtClean="0"/>
              <a:t>One-to-many</a:t>
            </a:r>
          </a:p>
          <a:p>
            <a:pPr marL="742950" lvl="1" indent="-514350"/>
            <a:endParaRPr lang="en-US" sz="2800" dirty="0" smtClean="0"/>
          </a:p>
          <a:p>
            <a:pPr marL="514350" indent="-514350"/>
            <a:r>
              <a:rPr lang="en-US" sz="2800" dirty="0" smtClean="0"/>
              <a:t>Contemporary</a:t>
            </a:r>
          </a:p>
          <a:p>
            <a:pPr marL="742950" lvl="1" indent="-514350"/>
            <a:r>
              <a:rPr lang="en-US" sz="2800" dirty="0" smtClean="0"/>
              <a:t>Personalization model</a:t>
            </a:r>
          </a:p>
          <a:p>
            <a:pPr marL="742950" lvl="1" indent="-514350"/>
            <a:r>
              <a:rPr lang="en-US" sz="2800" dirty="0" smtClean="0"/>
              <a:t>One-to-one </a:t>
            </a:r>
          </a:p>
          <a:p>
            <a:pPr marL="514350" indent="-514350"/>
            <a:endParaRPr lang="en-US" sz="2800" dirty="0"/>
          </a:p>
        </p:txBody>
      </p:sp>
      <p:sp>
        <p:nvSpPr>
          <p:cNvPr id="5" name="Slide Number Placeholder 4"/>
          <p:cNvSpPr>
            <a:spLocks noGrp="1"/>
          </p:cNvSpPr>
          <p:nvPr>
            <p:ph type="sldNum" sz="quarter" idx="12"/>
          </p:nvPr>
        </p:nvSpPr>
        <p:spPr/>
        <p:txBody>
          <a:bodyPr/>
          <a:lstStyle/>
          <a:p>
            <a:fld id="{378460F2-B073-6A4D-AE35-A870225C0E76}" type="slidenum">
              <a:rPr lang="en-US" smtClean="0"/>
              <a:pPr/>
              <a:t>84</a:t>
            </a:fld>
            <a:endParaRPr lang="en-US"/>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609724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CRM Objectives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85</a:t>
            </a:fld>
            <a:endParaRPr lang="en-US"/>
          </a:p>
        </p:txBody>
      </p:sp>
      <p:sp>
        <p:nvSpPr>
          <p:cNvPr id="8" name="Content Placeholder 7"/>
          <p:cNvSpPr>
            <a:spLocks noGrp="1"/>
          </p:cNvSpPr>
          <p:nvPr>
            <p:ph sz="half" idx="1"/>
          </p:nvPr>
        </p:nvSpPr>
        <p:spPr>
          <a:xfrm>
            <a:off x="744070" y="1200150"/>
            <a:ext cx="7942730" cy="3567113"/>
          </a:xfrm>
        </p:spPr>
        <p:txBody>
          <a:bodyPr>
            <a:normAutofit fontScale="85000" lnSpcReduction="20000"/>
          </a:bodyPr>
          <a:lstStyle/>
          <a:p>
            <a:pPr marL="514350" indent="-514350"/>
            <a:r>
              <a:rPr lang="en-US" sz="2800" dirty="0" smtClean="0"/>
              <a:t>Maintain customer life cycle</a:t>
            </a:r>
          </a:p>
          <a:p>
            <a:pPr marL="742950" lvl="1" indent="-514350"/>
            <a:endParaRPr lang="en-US" sz="2800" dirty="0" smtClean="0"/>
          </a:p>
          <a:p>
            <a:pPr marL="742950" lvl="1" indent="-514350"/>
            <a:endParaRPr lang="en-US" sz="2800" dirty="0" smtClean="0"/>
          </a:p>
          <a:p>
            <a:pPr marL="742950" lvl="1" indent="-514350"/>
            <a:endParaRPr lang="en-US" sz="2800" dirty="0" smtClean="0"/>
          </a:p>
          <a:p>
            <a:pPr marL="742950" lvl="1" indent="-514350"/>
            <a:endParaRPr lang="en-US" sz="2800" dirty="0" smtClean="0"/>
          </a:p>
          <a:p>
            <a:pPr marL="742950" lvl="1" indent="-514350"/>
            <a:endParaRPr lang="en-US" sz="2800" dirty="0" smtClean="0"/>
          </a:p>
          <a:p>
            <a:pPr marL="742950" lvl="1" indent="-514350"/>
            <a:endParaRPr lang="en-US" sz="2800" dirty="0" smtClean="0"/>
          </a:p>
          <a:p>
            <a:pPr marL="742950" lvl="1" indent="-514350"/>
            <a:endParaRPr lang="en-US" sz="2800" dirty="0" smtClean="0"/>
          </a:p>
          <a:p>
            <a:pPr marL="514350" indent="-514350"/>
            <a:r>
              <a:rPr lang="en-US" sz="2800" dirty="0" smtClean="0"/>
              <a:t>Identify good customers</a:t>
            </a:r>
          </a:p>
        </p:txBody>
      </p:sp>
      <p:graphicFrame>
        <p:nvGraphicFramePr>
          <p:cNvPr id="9" name="Diagram 8"/>
          <p:cNvGraphicFramePr/>
          <p:nvPr/>
        </p:nvGraphicFramePr>
        <p:xfrm>
          <a:off x="1600200" y="1600200"/>
          <a:ext cx="6096000" cy="2686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338972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CRM Objectives</a:t>
            </a:r>
          </a:p>
        </p:txBody>
      </p:sp>
      <p:sp>
        <p:nvSpPr>
          <p:cNvPr id="8" name="Content Placeholder 7"/>
          <p:cNvSpPr>
            <a:spLocks noGrp="1"/>
          </p:cNvSpPr>
          <p:nvPr>
            <p:ph idx="1"/>
          </p:nvPr>
        </p:nvSpPr>
        <p:spPr/>
        <p:txBody>
          <a:bodyPr>
            <a:normAutofit fontScale="92500" lnSpcReduction="10000"/>
          </a:bodyPr>
          <a:lstStyle/>
          <a:p>
            <a:pPr marL="514350" indent="-514350"/>
            <a:r>
              <a:rPr lang="en-US" sz="2800" dirty="0" smtClean="0"/>
              <a:t>Transition from ‘</a:t>
            </a:r>
            <a:r>
              <a:rPr lang="en-US" sz="2800" b="1" dirty="0" smtClean="0"/>
              <a:t>who sells most product</a:t>
            </a:r>
            <a:r>
              <a:rPr lang="en-US" sz="2800" dirty="0" smtClean="0"/>
              <a:t>’ to ‘</a:t>
            </a:r>
            <a:r>
              <a:rPr lang="en-US" sz="2800" b="1" dirty="0" smtClean="0"/>
              <a:t>who owns customers</a:t>
            </a:r>
            <a:r>
              <a:rPr lang="en-US" sz="2800" dirty="0" smtClean="0"/>
              <a:t>’?</a:t>
            </a:r>
          </a:p>
          <a:p>
            <a:pPr marL="514350" indent="-514350"/>
            <a:r>
              <a:rPr lang="en-US" sz="2800" dirty="0" smtClean="0"/>
              <a:t>Address different characteristics and expectations of the customers.</a:t>
            </a:r>
          </a:p>
          <a:p>
            <a:pPr marL="514350" indent="-514350"/>
            <a:r>
              <a:rPr lang="en-US" sz="2800" dirty="0" smtClean="0"/>
              <a:t>It takes </a:t>
            </a:r>
            <a:r>
              <a:rPr lang="en-US" sz="2800" b="1" dirty="0" smtClean="0"/>
              <a:t>10 times </a:t>
            </a:r>
            <a:r>
              <a:rPr lang="en-US" sz="2800" dirty="0" smtClean="0"/>
              <a:t>more effort to get a new customer than keeping existing customers.  </a:t>
            </a:r>
          </a:p>
          <a:p>
            <a:pPr marL="514350" indent="-514350"/>
            <a:r>
              <a:rPr lang="en-US" sz="2800" dirty="0" smtClean="0"/>
              <a:t>Manages ways used to deal with existing and potential customers</a:t>
            </a:r>
          </a:p>
          <a:p>
            <a:pPr marL="514350" indent="-514350"/>
            <a:endParaRPr lang="en-US" sz="2800" b="1" dirty="0"/>
          </a:p>
        </p:txBody>
      </p:sp>
      <p:sp>
        <p:nvSpPr>
          <p:cNvPr id="5" name="Slide Number Placeholder 4"/>
          <p:cNvSpPr>
            <a:spLocks noGrp="1"/>
          </p:cNvSpPr>
          <p:nvPr>
            <p:ph type="sldNum" sz="quarter" idx="12"/>
          </p:nvPr>
        </p:nvSpPr>
        <p:spPr/>
        <p:txBody>
          <a:bodyPr/>
          <a:lstStyle/>
          <a:p>
            <a:fld id="{378460F2-B073-6A4D-AE35-A870225C0E76}" type="slidenum">
              <a:rPr lang="en-US" smtClean="0"/>
              <a:pPr/>
              <a:t>86</a:t>
            </a:fld>
            <a:endParaRPr lang="en-US"/>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851032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CRM Objectives</a:t>
            </a:r>
          </a:p>
        </p:txBody>
      </p:sp>
      <p:sp>
        <p:nvSpPr>
          <p:cNvPr id="8" name="Content Placeholder 7"/>
          <p:cNvSpPr>
            <a:spLocks noGrp="1"/>
          </p:cNvSpPr>
          <p:nvPr>
            <p:ph idx="1"/>
          </p:nvPr>
        </p:nvSpPr>
        <p:spPr/>
        <p:txBody>
          <a:bodyPr>
            <a:normAutofit fontScale="92500"/>
          </a:bodyPr>
          <a:lstStyle/>
          <a:p>
            <a:pPr marL="514350" indent="-514350"/>
            <a:r>
              <a:rPr lang="en-US" sz="2800" dirty="0" smtClean="0"/>
              <a:t>Both a business and technology discipline</a:t>
            </a:r>
          </a:p>
          <a:p>
            <a:pPr marL="514350" indent="-514350"/>
            <a:r>
              <a:rPr lang="en-US" sz="2800" dirty="0" smtClean="0"/>
              <a:t>Uses information systems to coordinate all customer interaction processes in sales, marketing, and service. </a:t>
            </a:r>
          </a:p>
          <a:p>
            <a:pPr marL="514350" indent="-514350"/>
            <a:r>
              <a:rPr lang="en-US" sz="2800" dirty="0" smtClean="0"/>
              <a:t>Habits and trends of customers.</a:t>
            </a:r>
          </a:p>
          <a:p>
            <a:pPr marL="514350" indent="-514350"/>
            <a:r>
              <a:rPr lang="en-US" sz="2800" dirty="0" smtClean="0"/>
              <a:t>Review </a:t>
            </a:r>
            <a:r>
              <a:rPr lang="en-US" sz="2800" b="1" dirty="0" smtClean="0"/>
              <a:t>customer history</a:t>
            </a:r>
            <a:r>
              <a:rPr lang="en-US" sz="2800" dirty="0" smtClean="0"/>
              <a:t> to identify the </a:t>
            </a:r>
            <a:r>
              <a:rPr lang="en-US" sz="2800" b="1" dirty="0" smtClean="0"/>
              <a:t>customer preferences</a:t>
            </a:r>
            <a:r>
              <a:rPr lang="en-US" sz="2800" dirty="0" smtClean="0"/>
              <a:t>.  Maintain the inventory, receivable management, credit requirements.</a:t>
            </a:r>
          </a:p>
          <a:p>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87</a:t>
            </a:fld>
            <a:endParaRPr lang="en-US"/>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1532506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Customer Responses</a:t>
            </a:r>
          </a:p>
        </p:txBody>
      </p:sp>
      <p:sp>
        <p:nvSpPr>
          <p:cNvPr id="8" name="Content Placeholder 7"/>
          <p:cNvSpPr>
            <a:spLocks noGrp="1"/>
          </p:cNvSpPr>
          <p:nvPr>
            <p:ph idx="1"/>
          </p:nvPr>
        </p:nvSpPr>
        <p:spPr/>
        <p:txBody>
          <a:bodyPr>
            <a:normAutofit/>
          </a:bodyPr>
          <a:lstStyle/>
          <a:p>
            <a:pPr marL="514350" indent="-514350"/>
            <a:r>
              <a:rPr lang="en-US" sz="2800" dirty="0" smtClean="0"/>
              <a:t>Direct mail: 29.2%</a:t>
            </a:r>
          </a:p>
          <a:p>
            <a:pPr marL="514350" indent="-514350"/>
            <a:r>
              <a:rPr lang="en-US" sz="2800" dirty="0" smtClean="0"/>
              <a:t>Telephone: 30.8%</a:t>
            </a:r>
          </a:p>
          <a:p>
            <a:pPr marL="514350" indent="-514350"/>
            <a:r>
              <a:rPr lang="en-US" sz="2800" dirty="0" smtClean="0"/>
              <a:t>Web: 16.0%</a:t>
            </a:r>
          </a:p>
          <a:p>
            <a:pPr marL="514350" indent="-514350"/>
            <a:r>
              <a:rPr lang="en-US" sz="2800" dirty="0" smtClean="0"/>
              <a:t>E-mail: 17.3%</a:t>
            </a:r>
          </a:p>
          <a:p>
            <a:pPr marL="514350" indent="-514350"/>
            <a:r>
              <a:rPr lang="en-US" sz="2800" dirty="0" smtClean="0"/>
              <a:t>SMS: 6.7%</a:t>
            </a:r>
          </a:p>
          <a:p>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88</a:t>
            </a:fld>
            <a:endParaRPr lang="en-US"/>
          </a:p>
        </p:txBody>
      </p:sp>
      <p:graphicFrame>
        <p:nvGraphicFramePr>
          <p:cNvPr id="9" name="Chart 8"/>
          <p:cNvGraphicFramePr/>
          <p:nvPr>
            <p:extLst>
              <p:ext uri="{D42A27DB-BD31-4B8C-83A1-F6EECF244321}">
                <p14:modId xmlns:p14="http://schemas.microsoft.com/office/powerpoint/2010/main" val="2108186216"/>
              </p:ext>
            </p:extLst>
          </p:nvPr>
        </p:nvGraphicFramePr>
        <p:xfrm>
          <a:off x="3048000" y="1600200"/>
          <a:ext cx="6096000" cy="3048000"/>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486928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a:xfrm>
            <a:off x="744070" y="168089"/>
            <a:ext cx="8145930" cy="665226"/>
          </a:xfrm>
        </p:spPr>
        <p:txBody>
          <a:bodyPr>
            <a:noAutofit/>
          </a:bodyPr>
          <a:lstStyle/>
          <a:p>
            <a:pPr eaLnBrk="1" hangingPunct="1">
              <a:defRPr/>
            </a:pPr>
            <a:r>
              <a:rPr lang="en-US" sz="3200" dirty="0" smtClean="0">
                <a:solidFill>
                  <a:srgbClr val="404040"/>
                </a:solidFill>
              </a:rPr>
              <a:t>Transaction processing systems</a:t>
            </a:r>
            <a:br>
              <a:rPr lang="en-US" sz="3200" dirty="0" smtClean="0">
                <a:solidFill>
                  <a:srgbClr val="404040"/>
                </a:solidFill>
              </a:rPr>
            </a:br>
            <a:r>
              <a:rPr lang="en-US" sz="3200" dirty="0" smtClean="0">
                <a:solidFill>
                  <a:srgbClr val="404040"/>
                </a:solidFill>
              </a:rPr>
              <a:t>Example – Payroll TPS</a:t>
            </a:r>
          </a:p>
        </p:txBody>
      </p:sp>
      <p:sp>
        <p:nvSpPr>
          <p:cNvPr id="6" name="Date Placeholder 5"/>
          <p:cNvSpPr>
            <a:spLocks noGrp="1"/>
          </p:cNvSpPr>
          <p:nvPr>
            <p:ph type="dt" sz="half" idx="10"/>
          </p:nvPr>
        </p:nvSpPr>
        <p:spPr/>
        <p:txBody>
          <a:bodyPr/>
          <a:lstStyle/>
          <a:p>
            <a:r>
              <a:rPr lang="en-AU" smtClean="0"/>
              <a:t>Information Systems, Unit 02</a:t>
            </a:r>
            <a:endParaRPr lang="en-US"/>
          </a:p>
        </p:txBody>
      </p:sp>
      <p:pic>
        <p:nvPicPr>
          <p:cNvPr id="10" name="Picture 9"/>
          <p:cNvPicPr>
            <a:picLocks noChangeAspect="1"/>
          </p:cNvPicPr>
          <p:nvPr/>
        </p:nvPicPr>
        <p:blipFill rotWithShape="1">
          <a:blip r:embed="rId3"/>
          <a:srcRect l="459" r="2165"/>
          <a:stretch/>
        </p:blipFill>
        <p:spPr>
          <a:xfrm>
            <a:off x="1187621" y="1085849"/>
            <a:ext cx="6781360" cy="3681413"/>
          </a:xfrm>
          <a:prstGeom prst="roundRect">
            <a:avLst>
              <a:gd name="adj" fmla="val 3963"/>
            </a:avLst>
          </a:prstGeom>
          <a:ln>
            <a:noFill/>
          </a:ln>
        </p:spPr>
      </p:pic>
      <p:sp>
        <p:nvSpPr>
          <p:cNvPr id="2" name="Slide Number Placeholder 1"/>
          <p:cNvSpPr>
            <a:spLocks noGrp="1"/>
          </p:cNvSpPr>
          <p:nvPr>
            <p:ph type="sldNum" sz="quarter" idx="12"/>
          </p:nvPr>
        </p:nvSpPr>
        <p:spPr/>
        <p:txBody>
          <a:bodyPr/>
          <a:lstStyle/>
          <a:p>
            <a:fld id="{70915109-DA69-6E47-8559-61ECB78F5B26}" type="slidenum">
              <a:rPr lang="en-US" smtClean="0"/>
              <a:t>8</a:t>
            </a:fld>
            <a:endParaRPr lang="en-US"/>
          </a:p>
        </p:txBody>
      </p:sp>
    </p:spTree>
    <p:extLst>
      <p:ext uri="{BB962C8B-B14F-4D97-AF65-F5344CB8AC3E}">
        <p14:creationId xmlns:p14="http://schemas.microsoft.com/office/powerpoint/2010/main" val="2305692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CRM Systems</a:t>
            </a:r>
          </a:p>
        </p:txBody>
      </p:sp>
      <p:sp>
        <p:nvSpPr>
          <p:cNvPr id="8" name="Content Placeholder 7"/>
          <p:cNvSpPr>
            <a:spLocks noGrp="1"/>
          </p:cNvSpPr>
          <p:nvPr>
            <p:ph idx="1"/>
          </p:nvPr>
        </p:nvSpPr>
        <p:spPr/>
        <p:txBody>
          <a:bodyPr>
            <a:normAutofit fontScale="70000" lnSpcReduction="20000"/>
          </a:bodyPr>
          <a:lstStyle/>
          <a:p>
            <a:pPr marL="514350" indent="-514350"/>
            <a:r>
              <a:rPr lang="en-US" sz="2800" b="1" dirty="0" smtClean="0"/>
              <a:t>Pareto principle applies to CRM also - </a:t>
            </a:r>
            <a:r>
              <a:rPr lang="en-US" sz="2800" dirty="0" smtClean="0"/>
              <a:t>80% of revenue from 20% of ‘</a:t>
            </a:r>
            <a:r>
              <a:rPr lang="en-US" sz="2800" b="1" dirty="0" smtClean="0"/>
              <a:t>good customers</a:t>
            </a:r>
            <a:r>
              <a:rPr lang="en-US" sz="2800" dirty="0" smtClean="0"/>
              <a:t>’</a:t>
            </a:r>
          </a:p>
          <a:p>
            <a:pPr marL="514350" indent="-514350"/>
            <a:r>
              <a:rPr lang="en-US" sz="2800" dirty="0" smtClean="0"/>
              <a:t>Now the problem is; </a:t>
            </a:r>
          </a:p>
          <a:p>
            <a:pPr marL="742950" lvl="1" indent="-514350"/>
            <a:r>
              <a:rPr lang="en-US" sz="2800" dirty="0" smtClean="0">
                <a:latin typeface="Helvetica Neue Light"/>
                <a:cs typeface="Helvetica Neue Light"/>
              </a:rPr>
              <a:t>how to identify good customers?</a:t>
            </a:r>
          </a:p>
          <a:p>
            <a:pPr marL="742950" lvl="1" indent="-514350"/>
            <a:r>
              <a:rPr lang="en-US" sz="2800" dirty="0" smtClean="0">
                <a:latin typeface="Helvetica Neue Light"/>
                <a:cs typeface="Helvetica Neue Light"/>
              </a:rPr>
              <a:t>How to keep them?</a:t>
            </a:r>
          </a:p>
          <a:p>
            <a:pPr marL="742950" lvl="1" indent="-514350"/>
            <a:r>
              <a:rPr lang="en-US" sz="2800" dirty="0" smtClean="0">
                <a:latin typeface="Helvetica Neue Light"/>
                <a:cs typeface="Helvetica Neue Light"/>
              </a:rPr>
              <a:t>How to surprise them?</a:t>
            </a:r>
          </a:p>
          <a:p>
            <a:pPr marL="514350" indent="-514350"/>
            <a:endParaRPr lang="en-US" sz="2800" dirty="0" smtClean="0"/>
          </a:p>
          <a:p>
            <a:pPr marL="514350" indent="-514350"/>
            <a:r>
              <a:rPr lang="en-US" sz="2800" dirty="0" smtClean="0"/>
              <a:t>Track all customer interactions</a:t>
            </a:r>
          </a:p>
          <a:p>
            <a:pPr marL="514350" indent="-514350"/>
            <a:r>
              <a:rPr lang="en-US" sz="2800" dirty="0" smtClean="0"/>
              <a:t>Analyze data to optimize revenue, profitability, customer satisfaction, customer retention</a:t>
            </a:r>
          </a:p>
          <a:p>
            <a:pPr marL="514350" indent="-514350"/>
            <a:r>
              <a:rPr lang="en-US" sz="2800" dirty="0" smtClean="0"/>
              <a:t>Integrate the firm’s customer related processes</a:t>
            </a:r>
          </a:p>
          <a:p>
            <a:pPr marL="514350" indent="-514350"/>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89</a:t>
            </a:fld>
            <a:endParaRPr lang="en-US"/>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1547149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lstStyle/>
          <a:p>
            <a:pPr eaLnBrk="1" hangingPunct="1">
              <a:defRPr/>
            </a:pPr>
            <a:r>
              <a:rPr lang="en-US" dirty="0" smtClean="0">
                <a:solidFill>
                  <a:srgbClr val="404040"/>
                </a:solidFill>
              </a:rPr>
              <a:t>Functions of CRM Systems</a:t>
            </a:r>
          </a:p>
        </p:txBody>
      </p:sp>
      <p:sp>
        <p:nvSpPr>
          <p:cNvPr id="5" name="Slide Number Placeholder 4"/>
          <p:cNvSpPr>
            <a:spLocks noGrp="1"/>
          </p:cNvSpPr>
          <p:nvPr>
            <p:ph type="sldNum" sz="quarter" idx="12"/>
          </p:nvPr>
        </p:nvSpPr>
        <p:spPr/>
        <p:txBody>
          <a:bodyPr/>
          <a:lstStyle/>
          <a:p>
            <a:fld id="{378460F2-B073-6A4D-AE35-A870225C0E76}" type="slidenum">
              <a:rPr lang="en-US" smtClean="0"/>
              <a:pPr/>
              <a:t>90</a:t>
            </a:fld>
            <a:endParaRPr lang="en-US"/>
          </a:p>
        </p:txBody>
      </p:sp>
      <p:pic>
        <p:nvPicPr>
          <p:cNvPr id="13" name="Picture 12" descr="crm functions.png"/>
          <p:cNvPicPr>
            <a:picLocks noChangeAspect="1"/>
          </p:cNvPicPr>
          <p:nvPr/>
        </p:nvPicPr>
        <p:blipFill>
          <a:blip r:embed="rId3">
            <a:lum bright="-5000" contrast="15000"/>
          </a:blip>
          <a:srcRect t="8890"/>
          <a:stretch>
            <a:fillRect/>
          </a:stretch>
        </p:blipFill>
        <p:spPr>
          <a:xfrm>
            <a:off x="2159000" y="833315"/>
            <a:ext cx="4820478" cy="4037250"/>
          </a:xfrm>
          <a:prstGeom prst="rect">
            <a:avLst/>
          </a:prstGeom>
        </p:spPr>
      </p:pic>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631727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Capabilities of CRM Systems</a:t>
            </a:r>
          </a:p>
        </p:txBody>
      </p:sp>
      <p:sp>
        <p:nvSpPr>
          <p:cNvPr id="2" name="Content Placeholder 1"/>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378460F2-B073-6A4D-AE35-A870225C0E76}" type="slidenum">
              <a:rPr lang="en-US" smtClean="0"/>
              <a:pPr/>
              <a:t>91</a:t>
            </a:fld>
            <a:endParaRPr lang="en-US"/>
          </a:p>
        </p:txBody>
      </p:sp>
      <p:graphicFrame>
        <p:nvGraphicFramePr>
          <p:cNvPr id="44034" name="Object 2"/>
          <p:cNvGraphicFramePr>
            <a:graphicFrameLocks noChangeAspect="1"/>
          </p:cNvGraphicFramePr>
          <p:nvPr/>
        </p:nvGraphicFramePr>
        <p:xfrm>
          <a:off x="1066800" y="857250"/>
          <a:ext cx="6934200" cy="3986213"/>
        </p:xfrm>
        <a:graphic>
          <a:graphicData uri="http://schemas.openxmlformats.org/presentationml/2006/ole">
            <mc:AlternateContent xmlns:mc="http://schemas.openxmlformats.org/markup-compatibility/2006">
              <mc:Choice xmlns:v="urn:schemas-microsoft-com:vml" Requires="v">
                <p:oleObj spid="_x0000_s1047" name="Document" r:id="rId4" imgW="3657600" imgH="3149600" progId="Word.Document.12">
                  <p:link updateAutomatic="1"/>
                </p:oleObj>
              </mc:Choice>
              <mc:Fallback>
                <p:oleObj name="Document" r:id="rId4" imgW="3657600" imgH="31496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857250"/>
                        <a:ext cx="6934200" cy="398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 name="Date Placeholder 2"/>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3409534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Capabilities of CRM Systems</a:t>
            </a:r>
          </a:p>
        </p:txBody>
      </p:sp>
      <p:sp>
        <p:nvSpPr>
          <p:cNvPr id="8" name="Content Placeholder 7"/>
          <p:cNvSpPr>
            <a:spLocks noGrp="1"/>
          </p:cNvSpPr>
          <p:nvPr>
            <p:ph idx="1"/>
          </p:nvPr>
        </p:nvSpPr>
        <p:spPr/>
        <p:txBody>
          <a:bodyPr>
            <a:normAutofit/>
          </a:bodyPr>
          <a:lstStyle/>
          <a:p>
            <a:pPr marL="514350" indent="-514350">
              <a:buNone/>
            </a:pPr>
            <a:r>
              <a:rPr lang="en-US" sz="2800" dirty="0" smtClean="0"/>
              <a:t>In overall, CRM systems capture and integrate customer data and disseminate the results to;</a:t>
            </a:r>
          </a:p>
          <a:p>
            <a:pPr marL="514350" indent="-514350"/>
            <a:r>
              <a:rPr lang="en-US" sz="2800" b="1" dirty="0" smtClean="0"/>
              <a:t>touch points </a:t>
            </a:r>
            <a:r>
              <a:rPr lang="en-US" sz="2800" dirty="0" smtClean="0"/>
              <a:t>– for enhanced customer service</a:t>
            </a:r>
          </a:p>
          <a:p>
            <a:pPr marL="514350" indent="-514350"/>
            <a:r>
              <a:rPr lang="en-US" sz="2800" b="1" dirty="0" smtClean="0"/>
              <a:t>managers </a:t>
            </a:r>
            <a:r>
              <a:rPr lang="en-US" sz="2800" dirty="0" smtClean="0"/>
              <a:t>– for better analysis of CRM</a:t>
            </a:r>
          </a:p>
          <a:p>
            <a:pPr marL="514350" indent="-514350"/>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92</a:t>
            </a:fld>
            <a:endParaRPr lang="en-US"/>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3787007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Autofit/>
          </a:bodyPr>
          <a:lstStyle/>
          <a:p>
            <a:pPr eaLnBrk="1" hangingPunct="1">
              <a:defRPr/>
            </a:pPr>
            <a:r>
              <a:rPr lang="en-US" sz="2800" dirty="0" smtClean="0">
                <a:solidFill>
                  <a:srgbClr val="404040"/>
                </a:solidFill>
              </a:rPr>
              <a:t>Customer Loyalty Management though CLTV</a:t>
            </a:r>
          </a:p>
        </p:txBody>
      </p:sp>
      <p:sp>
        <p:nvSpPr>
          <p:cNvPr id="8" name="Content Placeholder 7"/>
          <p:cNvSpPr>
            <a:spLocks noGrp="1"/>
          </p:cNvSpPr>
          <p:nvPr>
            <p:ph idx="1"/>
          </p:nvPr>
        </p:nvSpPr>
        <p:spPr/>
        <p:txBody>
          <a:bodyPr>
            <a:normAutofit/>
          </a:bodyPr>
          <a:lstStyle/>
          <a:p>
            <a:pPr marL="514350" indent="-514350">
              <a:buNone/>
            </a:pPr>
            <a:r>
              <a:rPr lang="en-US" sz="2800" dirty="0" smtClean="0"/>
              <a:t>Customer Life Time Value</a:t>
            </a:r>
          </a:p>
          <a:p>
            <a:pPr marL="514350" indent="-514350"/>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93</a:t>
            </a:fld>
            <a:endParaRPr lang="en-US"/>
          </a:p>
        </p:txBody>
      </p:sp>
      <p:graphicFrame>
        <p:nvGraphicFramePr>
          <p:cNvPr id="48130" name="Object 2"/>
          <p:cNvGraphicFramePr>
            <a:graphicFrameLocks noChangeAspect="1"/>
          </p:cNvGraphicFramePr>
          <p:nvPr>
            <p:extLst>
              <p:ext uri="{D42A27DB-BD31-4B8C-83A1-F6EECF244321}">
                <p14:modId xmlns:p14="http://schemas.microsoft.com/office/powerpoint/2010/main" val="3056193214"/>
              </p:ext>
            </p:extLst>
          </p:nvPr>
        </p:nvGraphicFramePr>
        <p:xfrm>
          <a:off x="601870" y="2000249"/>
          <a:ext cx="8145665" cy="2163141"/>
        </p:xfrm>
        <a:graphic>
          <a:graphicData uri="http://schemas.openxmlformats.org/presentationml/2006/ole">
            <mc:AlternateContent xmlns:mc="http://schemas.openxmlformats.org/markup-compatibility/2006">
              <mc:Choice xmlns:v="urn:schemas-microsoft-com:vml" Requires="v">
                <p:oleObj spid="_x0000_s2071" name="Document" r:id="rId4" imgW="5537200" imgH="1460500" progId="Word.Document.12">
                  <p:link updateAutomatic="1"/>
                </p:oleObj>
              </mc:Choice>
              <mc:Fallback>
                <p:oleObj name="Document" r:id="rId4" imgW="5537200" imgH="146050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870" y="2000249"/>
                        <a:ext cx="8145665" cy="2163141"/>
                      </a:xfrm>
                      <a:prstGeom prst="rect">
                        <a:avLst/>
                      </a:prstGeom>
                      <a:noFill/>
                      <a:ln>
                        <a:noFill/>
                      </a:ln>
                      <a:extLst/>
                    </p:spPr>
                  </p:pic>
                </p:oleObj>
              </mc:Fallback>
            </mc:AlternateContent>
          </a:graphicData>
        </a:graphic>
      </p:graphicFrame>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432974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Components of CRM Systems</a:t>
            </a:r>
          </a:p>
        </p:txBody>
      </p:sp>
      <p:sp>
        <p:nvSpPr>
          <p:cNvPr id="8" name="Content Placeholder 7"/>
          <p:cNvSpPr>
            <a:spLocks noGrp="1"/>
          </p:cNvSpPr>
          <p:nvPr>
            <p:ph idx="1"/>
          </p:nvPr>
        </p:nvSpPr>
        <p:spPr/>
        <p:txBody>
          <a:bodyPr>
            <a:normAutofit/>
          </a:bodyPr>
          <a:lstStyle/>
          <a:p>
            <a:pPr marL="514350" indent="-514350"/>
            <a:r>
              <a:rPr lang="en-US" sz="2800" dirty="0" smtClean="0"/>
              <a:t>CRM Software</a:t>
            </a:r>
          </a:p>
          <a:p>
            <a:pPr marL="514350" indent="-514350"/>
            <a:r>
              <a:rPr lang="en-US" sz="2800" dirty="0" smtClean="0"/>
              <a:t>Business Processes</a:t>
            </a:r>
          </a:p>
          <a:p>
            <a:pPr marL="514350" indent="-514350"/>
            <a:r>
              <a:rPr lang="en-US" sz="2800" dirty="0" smtClean="0"/>
              <a:t>Users</a:t>
            </a:r>
          </a:p>
          <a:p>
            <a:pPr marL="514350" indent="-514350"/>
            <a:r>
              <a:rPr lang="en-US" sz="2800" dirty="0" smtClean="0"/>
              <a:t>Hardware and other support software</a:t>
            </a:r>
          </a:p>
          <a:p>
            <a:pPr marL="514350" indent="-514350"/>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94</a:t>
            </a:fld>
            <a:endParaRPr lang="en-US"/>
          </a:p>
        </p:txBody>
      </p:sp>
      <p:sp>
        <p:nvSpPr>
          <p:cNvPr id="9" name="TextBox 8"/>
          <p:cNvSpPr txBox="1"/>
          <p:nvPr/>
        </p:nvSpPr>
        <p:spPr>
          <a:xfrm>
            <a:off x="533400" y="4629150"/>
            <a:ext cx="8153400" cy="215444"/>
          </a:xfrm>
          <a:prstGeom prst="rect">
            <a:avLst/>
          </a:prstGeom>
          <a:noFill/>
          <a:ln w="12700" cmpd="sng">
            <a:solidFill>
              <a:srgbClr val="2C7C9F"/>
            </a:solidFill>
          </a:ln>
        </p:spPr>
        <p:txBody>
          <a:bodyPr wrap="square" rtlCol="0">
            <a:spAutoFit/>
          </a:bodyPr>
          <a:lstStyle/>
          <a:p>
            <a:r>
              <a:rPr lang="en-US" sz="800" dirty="0" err="1" smtClean="0"/>
              <a:t>Alina</a:t>
            </a:r>
            <a:r>
              <a:rPr lang="en-US" sz="800" dirty="0" smtClean="0"/>
              <a:t> </a:t>
            </a:r>
            <a:r>
              <a:rPr lang="en-US" sz="800" dirty="0" err="1" smtClean="0"/>
              <a:t>Shrestha</a:t>
            </a:r>
            <a:r>
              <a:rPr lang="en-US" sz="800" dirty="0" smtClean="0"/>
              <a:t>, MBA III, 2010, </a:t>
            </a:r>
            <a:r>
              <a:rPr lang="en-US" sz="800" dirty="0" err="1" smtClean="0"/>
              <a:t>WhiteHouse</a:t>
            </a:r>
            <a:r>
              <a:rPr lang="en-US" sz="800" dirty="0" smtClean="0"/>
              <a:t> GSM</a:t>
            </a:r>
            <a:endParaRPr lang="en-US" sz="800" dirty="0"/>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809908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fontScale="90000"/>
          </a:bodyPr>
          <a:lstStyle/>
          <a:p>
            <a:pPr eaLnBrk="1" hangingPunct="1">
              <a:defRPr/>
            </a:pPr>
            <a:r>
              <a:rPr lang="en-US" dirty="0" smtClean="0">
                <a:solidFill>
                  <a:srgbClr val="404040"/>
                </a:solidFill>
              </a:rPr>
              <a:t>Functional Modules of CRM Software</a:t>
            </a:r>
          </a:p>
        </p:txBody>
      </p:sp>
      <p:sp>
        <p:nvSpPr>
          <p:cNvPr id="8" name="Content Placeholder 7"/>
          <p:cNvSpPr>
            <a:spLocks noGrp="1"/>
          </p:cNvSpPr>
          <p:nvPr>
            <p:ph idx="1"/>
          </p:nvPr>
        </p:nvSpPr>
        <p:spPr/>
        <p:txBody>
          <a:bodyPr>
            <a:normAutofit lnSpcReduction="10000"/>
          </a:bodyPr>
          <a:lstStyle/>
          <a:p>
            <a:pPr marL="514350" indent="-514350"/>
            <a:r>
              <a:rPr lang="en-US" sz="2800" dirty="0" smtClean="0"/>
              <a:t>Direct marketing module - </a:t>
            </a:r>
            <a:r>
              <a:rPr lang="en-US" sz="1600" dirty="0" smtClean="0"/>
              <a:t>a set of promotional activities in which direct contact is made with the target customer allowing companies to identify target customers for particular promotional criteria, generate direct mails, analyze response from target customers.</a:t>
            </a:r>
          </a:p>
          <a:p>
            <a:pPr marL="514350" indent="-514350"/>
            <a:r>
              <a:rPr lang="en-US" sz="2800" dirty="0" smtClean="0"/>
              <a:t>CRM Sales Module - </a:t>
            </a:r>
            <a:r>
              <a:rPr lang="en-US" sz="1600" dirty="0" smtClean="0"/>
              <a:t>functions of pre-sales support, order placement, order scheduling shipping and invoicing and might be closely integrated with organizations‘ ecommerce websites. </a:t>
            </a:r>
          </a:p>
          <a:p>
            <a:pPr marL="514350" indent="-514350"/>
            <a:r>
              <a:rPr lang="en-US" sz="2800" dirty="0" smtClean="0"/>
              <a:t>Call Center Module</a:t>
            </a:r>
          </a:p>
          <a:p>
            <a:pPr marL="514350" indent="-514350"/>
            <a:r>
              <a:rPr lang="en-US" sz="2800" dirty="0" smtClean="0"/>
              <a:t>Help Desk Module - </a:t>
            </a:r>
            <a:r>
              <a:rPr lang="en-US" sz="1600" dirty="0" smtClean="0"/>
              <a:t>requests submission, email notification, searching Knowledge Base.</a:t>
            </a:r>
          </a:p>
          <a:p>
            <a:pPr marL="514350" indent="-514350"/>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95</a:t>
            </a:fld>
            <a:endParaRPr lang="en-US"/>
          </a:p>
        </p:txBody>
      </p:sp>
      <p:sp>
        <p:nvSpPr>
          <p:cNvPr id="9" name="TextBox 8"/>
          <p:cNvSpPr txBox="1"/>
          <p:nvPr/>
        </p:nvSpPr>
        <p:spPr>
          <a:xfrm>
            <a:off x="533400" y="4629150"/>
            <a:ext cx="8153400" cy="215444"/>
          </a:xfrm>
          <a:prstGeom prst="rect">
            <a:avLst/>
          </a:prstGeom>
          <a:noFill/>
          <a:ln w="12700" cmpd="sng">
            <a:solidFill>
              <a:srgbClr val="2C7C9F"/>
            </a:solidFill>
          </a:ln>
        </p:spPr>
        <p:txBody>
          <a:bodyPr wrap="square" rtlCol="0">
            <a:spAutoFit/>
          </a:bodyPr>
          <a:lstStyle/>
          <a:p>
            <a:r>
              <a:rPr lang="en-US" sz="800" dirty="0" err="1" smtClean="0"/>
              <a:t>Alina</a:t>
            </a:r>
            <a:r>
              <a:rPr lang="en-US" sz="800" dirty="0" smtClean="0"/>
              <a:t> </a:t>
            </a:r>
            <a:r>
              <a:rPr lang="en-US" sz="800" dirty="0" err="1" smtClean="0"/>
              <a:t>Shrestha</a:t>
            </a:r>
            <a:r>
              <a:rPr lang="en-US" sz="800" dirty="0" smtClean="0"/>
              <a:t>, MBA III, 2010, </a:t>
            </a:r>
            <a:r>
              <a:rPr lang="en-US" sz="800" dirty="0" err="1" smtClean="0"/>
              <a:t>WhiteHouse</a:t>
            </a:r>
            <a:r>
              <a:rPr lang="en-US" sz="800" dirty="0" smtClean="0"/>
              <a:t> GSM</a:t>
            </a:r>
            <a:endParaRPr lang="en-US" sz="800" dirty="0"/>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2865427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CRM Technologies</a:t>
            </a:r>
          </a:p>
        </p:txBody>
      </p:sp>
      <p:sp>
        <p:nvSpPr>
          <p:cNvPr id="8" name="Content Placeholder 7"/>
          <p:cNvSpPr>
            <a:spLocks noGrp="1"/>
          </p:cNvSpPr>
          <p:nvPr>
            <p:ph idx="1"/>
          </p:nvPr>
        </p:nvSpPr>
        <p:spPr/>
        <p:txBody>
          <a:bodyPr>
            <a:normAutofit/>
          </a:bodyPr>
          <a:lstStyle/>
          <a:p>
            <a:pPr marL="514350" indent="-514350"/>
            <a:r>
              <a:rPr lang="en-US" sz="2800" dirty="0" smtClean="0"/>
              <a:t>Online CRM - </a:t>
            </a:r>
            <a:r>
              <a:rPr lang="en-US" sz="1600" dirty="0" smtClean="0"/>
              <a:t>CRM implemented in web-based platform</a:t>
            </a:r>
          </a:p>
          <a:p>
            <a:pPr marL="514350" indent="-514350"/>
            <a:endParaRPr lang="en-US" sz="1600" dirty="0" smtClean="0"/>
          </a:p>
          <a:p>
            <a:pPr marL="514350" indent="-514350"/>
            <a:r>
              <a:rPr lang="en-US" sz="2800" dirty="0" smtClean="0"/>
              <a:t>Hosted CRM - </a:t>
            </a:r>
            <a:r>
              <a:rPr lang="en-US" sz="1600" dirty="0" smtClean="0"/>
              <a:t>the CRM functions are hosted by a third party as an Application Service Provider. E.g. </a:t>
            </a:r>
            <a:r>
              <a:rPr lang="en-US" sz="1600" dirty="0" err="1" smtClean="0"/>
              <a:t>Salesforce.com</a:t>
            </a:r>
            <a:r>
              <a:rPr lang="en-US" sz="1600" dirty="0" smtClean="0"/>
              <a:t> </a:t>
            </a:r>
            <a:br>
              <a:rPr lang="en-US" sz="1600" dirty="0" smtClean="0"/>
            </a:br>
            <a:endParaRPr lang="en-US" sz="2800" dirty="0" smtClean="0"/>
          </a:p>
          <a:p>
            <a:pPr marL="514350" indent="-514350"/>
            <a:r>
              <a:rPr lang="en-US" sz="2800" dirty="0" smtClean="0"/>
              <a:t>Mobile CRM – </a:t>
            </a:r>
            <a:r>
              <a:rPr lang="en-US" sz="1600" dirty="0" smtClean="0"/>
              <a:t>use three components (back end system, handheld device, and mobile middleware) to provide CRM functions on the move</a:t>
            </a:r>
          </a:p>
          <a:p>
            <a:pPr marL="514350" indent="-514350">
              <a:buNone/>
            </a:pPr>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96</a:t>
            </a:fld>
            <a:endParaRPr lang="en-US"/>
          </a:p>
        </p:txBody>
      </p:sp>
      <p:sp>
        <p:nvSpPr>
          <p:cNvPr id="9" name="TextBox 8"/>
          <p:cNvSpPr txBox="1"/>
          <p:nvPr/>
        </p:nvSpPr>
        <p:spPr>
          <a:xfrm>
            <a:off x="533400" y="4629150"/>
            <a:ext cx="8153400" cy="215444"/>
          </a:xfrm>
          <a:prstGeom prst="rect">
            <a:avLst/>
          </a:prstGeom>
          <a:noFill/>
          <a:ln w="12700" cmpd="sng">
            <a:solidFill>
              <a:srgbClr val="2C7C9F"/>
            </a:solidFill>
          </a:ln>
        </p:spPr>
        <p:txBody>
          <a:bodyPr wrap="square" rtlCol="0">
            <a:spAutoFit/>
          </a:bodyPr>
          <a:lstStyle/>
          <a:p>
            <a:r>
              <a:rPr lang="en-US" sz="800" dirty="0" err="1" smtClean="0"/>
              <a:t>Alina</a:t>
            </a:r>
            <a:r>
              <a:rPr lang="en-US" sz="800" dirty="0" smtClean="0"/>
              <a:t> </a:t>
            </a:r>
            <a:r>
              <a:rPr lang="en-US" sz="800" dirty="0" err="1" smtClean="0"/>
              <a:t>Shrestha</a:t>
            </a:r>
            <a:r>
              <a:rPr lang="en-US" sz="800" dirty="0" smtClean="0"/>
              <a:t>, MBA III, 2010, </a:t>
            </a:r>
            <a:r>
              <a:rPr lang="en-US" sz="800" dirty="0" err="1" smtClean="0"/>
              <a:t>WhiteHouse</a:t>
            </a:r>
            <a:r>
              <a:rPr lang="en-US" sz="800" dirty="0" smtClean="0"/>
              <a:t> GSM</a:t>
            </a:r>
            <a:endParaRPr lang="en-US" sz="800" dirty="0"/>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4114253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Operational and Analytical CRM</a:t>
            </a:r>
          </a:p>
        </p:txBody>
      </p:sp>
      <p:sp>
        <p:nvSpPr>
          <p:cNvPr id="8" name="Content Placeholder 7"/>
          <p:cNvSpPr>
            <a:spLocks noGrp="1"/>
          </p:cNvSpPr>
          <p:nvPr>
            <p:ph idx="1"/>
          </p:nvPr>
        </p:nvSpPr>
        <p:spPr/>
        <p:txBody>
          <a:bodyPr>
            <a:normAutofit fontScale="92500" lnSpcReduction="10000"/>
          </a:bodyPr>
          <a:lstStyle/>
          <a:p>
            <a:pPr marL="514350" indent="-514350"/>
            <a:r>
              <a:rPr lang="en-US" sz="2800" dirty="0" smtClean="0"/>
              <a:t>Operational CRM</a:t>
            </a:r>
          </a:p>
          <a:p>
            <a:pPr marL="742950" lvl="1" indent="-514350"/>
            <a:r>
              <a:rPr lang="en-US" sz="2600" dirty="0" smtClean="0">
                <a:latin typeface="Helvetica Neue Light"/>
                <a:cs typeface="Helvetica Neue Light"/>
              </a:rPr>
              <a:t>Sales force automation (SFA)</a:t>
            </a:r>
          </a:p>
          <a:p>
            <a:pPr marL="742950" lvl="1" indent="-514350"/>
            <a:r>
              <a:rPr lang="en-US" sz="2600" dirty="0" smtClean="0">
                <a:latin typeface="Helvetica Neue Light"/>
                <a:cs typeface="Helvetica Neue Light"/>
              </a:rPr>
              <a:t>Customer service and support (CSS)</a:t>
            </a:r>
          </a:p>
          <a:p>
            <a:pPr marL="742950" lvl="1" indent="-514350"/>
            <a:r>
              <a:rPr lang="en-US" sz="2600" dirty="0" smtClean="0">
                <a:latin typeface="Helvetica Neue Light"/>
                <a:cs typeface="Helvetica Neue Light"/>
              </a:rPr>
              <a:t>Enterprise marketing automation (EMA)</a:t>
            </a:r>
          </a:p>
          <a:p>
            <a:pPr marL="514350" indent="-514350"/>
            <a:r>
              <a:rPr lang="en-US" sz="2800" dirty="0" smtClean="0"/>
              <a:t>Analytical CRM</a:t>
            </a:r>
          </a:p>
          <a:p>
            <a:pPr marL="742950" lvl="1" indent="-514350"/>
            <a:r>
              <a:rPr lang="en-US" sz="2600" dirty="0" smtClean="0">
                <a:latin typeface="Helvetica Neue Light"/>
                <a:cs typeface="Helvetica Neue Light"/>
              </a:rPr>
              <a:t>Analysis</a:t>
            </a:r>
          </a:p>
          <a:p>
            <a:pPr marL="742950" lvl="1" indent="-514350"/>
            <a:r>
              <a:rPr lang="en-US" sz="2600" dirty="0" smtClean="0">
                <a:latin typeface="Helvetica Neue Light"/>
                <a:cs typeface="Helvetica Neue Light"/>
              </a:rPr>
              <a:t>Association</a:t>
            </a:r>
          </a:p>
          <a:p>
            <a:pPr marL="742950" lvl="1" indent="-514350"/>
            <a:r>
              <a:rPr lang="en-US" sz="2600" dirty="0" smtClean="0">
                <a:latin typeface="Helvetica Neue Light"/>
                <a:cs typeface="Helvetica Neue Light"/>
              </a:rPr>
              <a:t>Data mining</a:t>
            </a:r>
          </a:p>
          <a:p>
            <a:pPr marL="514350" indent="-514350">
              <a:buNone/>
            </a:pPr>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97</a:t>
            </a:fld>
            <a:endParaRPr lang="en-US"/>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1937249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2"/>
          <p:cNvSpPr>
            <a:spLocks noGrp="1" noChangeArrowheads="1"/>
          </p:cNvSpPr>
          <p:nvPr>
            <p:ph type="title"/>
          </p:nvPr>
        </p:nvSpPr>
        <p:spPr/>
        <p:txBody>
          <a:bodyPr>
            <a:normAutofit/>
          </a:bodyPr>
          <a:lstStyle/>
          <a:p>
            <a:pPr eaLnBrk="1" hangingPunct="1">
              <a:defRPr/>
            </a:pPr>
            <a:r>
              <a:rPr lang="en-US" dirty="0" smtClean="0">
                <a:solidFill>
                  <a:srgbClr val="404040"/>
                </a:solidFill>
              </a:rPr>
              <a:t>Operational CRM</a:t>
            </a:r>
          </a:p>
        </p:txBody>
      </p:sp>
      <p:sp>
        <p:nvSpPr>
          <p:cNvPr id="8" name="Content Placeholder 7"/>
          <p:cNvSpPr>
            <a:spLocks noGrp="1"/>
          </p:cNvSpPr>
          <p:nvPr>
            <p:ph idx="1"/>
          </p:nvPr>
        </p:nvSpPr>
        <p:spPr/>
        <p:txBody>
          <a:bodyPr>
            <a:normAutofit fontScale="92500" lnSpcReduction="10000"/>
          </a:bodyPr>
          <a:lstStyle/>
          <a:p>
            <a:pPr marL="514350" indent="-514350"/>
            <a:r>
              <a:rPr lang="en-US" sz="2800" dirty="0" smtClean="0"/>
              <a:t>Sales force automation (SFA) </a:t>
            </a:r>
            <a:r>
              <a:rPr lang="en-US" sz="2400" dirty="0" smtClean="0">
                <a:latin typeface="Helvetica Neue Light"/>
                <a:cs typeface="Helvetica Neue Light"/>
              </a:rPr>
              <a:t>– </a:t>
            </a:r>
            <a:r>
              <a:rPr lang="en-US" sz="2800" dirty="0" smtClean="0">
                <a:latin typeface="Helvetica Neue Light"/>
                <a:cs typeface="Helvetica Neue Light"/>
              </a:rPr>
              <a:t>floor planning, leads, forecasting, sales administration, tracking customer preference, performance management, accounting, contact management, and quota management</a:t>
            </a:r>
          </a:p>
          <a:p>
            <a:pPr marL="514350" indent="-514350"/>
            <a:r>
              <a:rPr lang="en-US" sz="2800" dirty="0" smtClean="0"/>
              <a:t>Customer service and support (CSS) </a:t>
            </a:r>
            <a:r>
              <a:rPr lang="en-US" sz="2200" dirty="0" smtClean="0">
                <a:latin typeface="Helvetica Neue Light"/>
                <a:cs typeface="Helvetica Neue Light"/>
              </a:rPr>
              <a:t>– </a:t>
            </a:r>
            <a:r>
              <a:rPr lang="en-US" sz="2600" dirty="0" smtClean="0">
                <a:latin typeface="Helvetica Neue Light"/>
                <a:cs typeface="Helvetica Neue Light"/>
              </a:rPr>
              <a:t>manage service requests, complaints, product return and enquiries</a:t>
            </a:r>
            <a:endParaRPr lang="en-US" dirty="0" smtClean="0">
              <a:latin typeface="Helvetica Neue Light"/>
              <a:cs typeface="Helvetica Neue Light"/>
            </a:endParaRPr>
          </a:p>
          <a:p>
            <a:pPr marL="514350" indent="-514350"/>
            <a:r>
              <a:rPr lang="en-US" sz="2800" dirty="0" smtClean="0"/>
              <a:t>Enterprise marketing automation (EMA) – </a:t>
            </a:r>
            <a:r>
              <a:rPr lang="en-US" sz="2600" dirty="0" smtClean="0">
                <a:latin typeface="Helvetica Neue Light"/>
                <a:cs typeface="Helvetica Neue Light"/>
              </a:rPr>
              <a:t>information regarding competitors, industries, macro-environmental variables etc.</a:t>
            </a:r>
          </a:p>
          <a:p>
            <a:pPr marL="514350" indent="-514350">
              <a:buNone/>
            </a:pPr>
            <a:endParaRPr lang="en-US" sz="2800" dirty="0" smtClean="0"/>
          </a:p>
          <a:p>
            <a:pPr marL="514350" indent="-514350"/>
            <a:endParaRPr lang="en-US" sz="2800" dirty="0" smtClean="0"/>
          </a:p>
        </p:txBody>
      </p:sp>
      <p:sp>
        <p:nvSpPr>
          <p:cNvPr id="5" name="Slide Number Placeholder 4"/>
          <p:cNvSpPr>
            <a:spLocks noGrp="1"/>
          </p:cNvSpPr>
          <p:nvPr>
            <p:ph type="sldNum" sz="quarter" idx="12"/>
          </p:nvPr>
        </p:nvSpPr>
        <p:spPr/>
        <p:txBody>
          <a:bodyPr/>
          <a:lstStyle/>
          <a:p>
            <a:fld id="{378460F2-B073-6A4D-AE35-A870225C0E76}" type="slidenum">
              <a:rPr lang="en-US" smtClean="0"/>
              <a:pPr/>
              <a:t>98</a:t>
            </a:fld>
            <a:endParaRPr lang="en-US"/>
          </a:p>
        </p:txBody>
      </p:sp>
      <p:sp>
        <p:nvSpPr>
          <p:cNvPr id="2" name="Date Placeholder 1"/>
          <p:cNvSpPr>
            <a:spLocks noGrp="1"/>
          </p:cNvSpPr>
          <p:nvPr>
            <p:ph type="dt" sz="half" idx="10"/>
          </p:nvPr>
        </p:nvSpPr>
        <p:spPr/>
        <p:txBody>
          <a:bodyPr/>
          <a:lstStyle/>
          <a:p>
            <a:r>
              <a:rPr lang="en-AU" smtClean="0"/>
              <a:t>Information Systems, Unit 02</a:t>
            </a:r>
            <a:endParaRPr lang="en-US"/>
          </a:p>
        </p:txBody>
      </p:sp>
    </p:spTree>
    <p:extLst>
      <p:ext uri="{BB962C8B-B14F-4D97-AF65-F5344CB8AC3E}">
        <p14:creationId xmlns:p14="http://schemas.microsoft.com/office/powerpoint/2010/main" val="1318607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6|36.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1140</TotalTime>
  <Words>5508</Words>
  <Application>Microsoft Macintosh PowerPoint</Application>
  <PresentationFormat>On-screen Show (16:9)</PresentationFormat>
  <Paragraphs>997</Paragraphs>
  <Slides>135</Slides>
  <Notes>131</Notes>
  <HiddenSlides>0</HiddenSlides>
  <MMClips>0</MMClips>
  <ScaleCrop>false</ScaleCrop>
  <HeadingPairs>
    <vt:vector size="6" baseType="variant">
      <vt:variant>
        <vt:lpstr>Theme</vt:lpstr>
      </vt:variant>
      <vt:variant>
        <vt:i4>1</vt:i4>
      </vt:variant>
      <vt:variant>
        <vt:lpstr>Links</vt:lpstr>
      </vt:variant>
      <vt:variant>
        <vt:i4>5</vt:i4>
      </vt:variant>
      <vt:variant>
        <vt:lpstr>Slide Titles</vt:lpstr>
      </vt:variant>
      <vt:variant>
        <vt:i4>135</vt:i4>
      </vt:variant>
    </vt:vector>
  </HeadingPairs>
  <TitlesOfParts>
    <vt:vector size="141" baseType="lpstr">
      <vt:lpstr>Office Theme</vt:lpstr>
      <vt:lpstr>???</vt:lpstr>
      <vt:lpstr>???</vt:lpstr>
      <vt:lpstr>???</vt:lpstr>
      <vt:lpstr>???</vt:lpstr>
      <vt:lpstr>???</vt:lpstr>
      <vt:lpstr>        INFORMATION SYSTEM</vt:lpstr>
      <vt:lpstr>PowerPoint Presentation</vt:lpstr>
      <vt:lpstr>TYPES OF INFORMATION SYSTEMS</vt:lpstr>
      <vt:lpstr>PowerPoint Presentation</vt:lpstr>
      <vt:lpstr>Major types of systems in organizations Functional areas of IS</vt:lpstr>
      <vt:lpstr>Major types of systems in organizations TPS, MIS, DSS, ESS</vt:lpstr>
      <vt:lpstr>case – Vitamin A project</vt:lpstr>
      <vt:lpstr>Transaction processing systems</vt:lpstr>
      <vt:lpstr>Transaction processing systems Example – Payroll TPS</vt:lpstr>
      <vt:lpstr>Transaction processing systems Typical applications</vt:lpstr>
      <vt:lpstr>Management Information System</vt:lpstr>
      <vt:lpstr>TPS and MIS Interaction</vt:lpstr>
      <vt:lpstr>MIS sample report</vt:lpstr>
      <vt:lpstr>Decision support systems</vt:lpstr>
      <vt:lpstr>Voyage estimating DSS</vt:lpstr>
      <vt:lpstr>Executive support systems (ESS)</vt:lpstr>
      <vt:lpstr>Executive support systems (ESS)</vt:lpstr>
      <vt:lpstr>Summary of ISs</vt:lpstr>
      <vt:lpstr>Interconnection among ISs</vt:lpstr>
      <vt:lpstr>SYSTEMS FROM Functional PERSPECTIVE</vt:lpstr>
      <vt:lpstr>Office automation systems</vt:lpstr>
      <vt:lpstr>Office work</vt:lpstr>
      <vt:lpstr>Types of office automation systems</vt:lpstr>
      <vt:lpstr>Evolution of Office Systems</vt:lpstr>
      <vt:lpstr>Evolution of Office Systems</vt:lpstr>
      <vt:lpstr>Virtual Corporation</vt:lpstr>
      <vt:lpstr>Virtual Corporation - challenges</vt:lpstr>
      <vt:lpstr>PowerPoint Presentation</vt:lpstr>
      <vt:lpstr>PowerPoint Presentation</vt:lpstr>
      <vt:lpstr>SALES AND Marketing systems</vt:lpstr>
      <vt:lpstr>Marketing systems</vt:lpstr>
      <vt:lpstr>Sales and marketing systems</vt:lpstr>
      <vt:lpstr>Sales and marketing systems</vt:lpstr>
      <vt:lpstr>Targeted marketing - components</vt:lpstr>
      <vt:lpstr>PowerPoint Presentation</vt:lpstr>
      <vt:lpstr>Manufacturing AND PRODUCTION systems</vt:lpstr>
      <vt:lpstr>Manufacturing and production systems</vt:lpstr>
      <vt:lpstr>Manufacturing and production systems</vt:lpstr>
      <vt:lpstr>Manufacturing systems - tools</vt:lpstr>
      <vt:lpstr>PowerPoint Presentation</vt:lpstr>
      <vt:lpstr>Finance and Accounting systems</vt:lpstr>
      <vt:lpstr>Finance and accounting systems</vt:lpstr>
      <vt:lpstr>Human resource MANAGEMENT systems</vt:lpstr>
      <vt:lpstr>Human resource MANAGEMENT systems</vt:lpstr>
      <vt:lpstr>PowerPoint Presentation</vt:lpstr>
      <vt:lpstr>Business software</vt:lpstr>
      <vt:lpstr>Case: Mediterranean shipping company</vt:lpstr>
      <vt:lpstr>Cross functional systems</vt:lpstr>
      <vt:lpstr>Cross functional systems</vt:lpstr>
      <vt:lpstr>Enterprise application architecture</vt:lpstr>
      <vt:lpstr>Enterprise resource planning (erp)</vt:lpstr>
      <vt:lpstr>ERP - APPLICATION</vt:lpstr>
      <vt:lpstr>ERP – example (Colgate-palmlive co.)</vt:lpstr>
      <vt:lpstr>ERP – cost of implementation</vt:lpstr>
      <vt:lpstr>ERP - Failures</vt:lpstr>
      <vt:lpstr>ERP - Failures</vt:lpstr>
      <vt:lpstr>ERP in Nepal</vt:lpstr>
      <vt:lpstr>ERP – LEARNING &amp; TRAINING</vt:lpstr>
      <vt:lpstr>Enterprise application integration</vt:lpstr>
      <vt:lpstr>Enterprise application integration</vt:lpstr>
      <vt:lpstr>PowerPoint Presentation</vt:lpstr>
      <vt:lpstr>SUPPLY CHAIN MANAGEMENT (scm) SYSTEMS</vt:lpstr>
      <vt:lpstr>Supply chain management</vt:lpstr>
      <vt:lpstr>Supply chain management</vt:lpstr>
      <vt:lpstr>SCM - functions</vt:lpstr>
      <vt:lpstr>SCM - functions</vt:lpstr>
      <vt:lpstr>DELL - Supply chain management </vt:lpstr>
      <vt:lpstr>PowerPoint Presentation</vt:lpstr>
      <vt:lpstr>PowerPoint Presentation</vt:lpstr>
      <vt:lpstr>PowerPoint Presentation</vt:lpstr>
      <vt:lpstr>Supply chain management software</vt:lpstr>
      <vt:lpstr>SCM – bullwhip effect</vt:lpstr>
      <vt:lpstr>SCM systems/applications</vt:lpstr>
      <vt:lpstr>SCM systems/applications</vt:lpstr>
      <vt:lpstr>SCM systems/applications</vt:lpstr>
      <vt:lpstr>SCM – collaborative commerce</vt:lpstr>
      <vt:lpstr>Supply chain integration</vt:lpstr>
      <vt:lpstr>Global supply chain issues</vt:lpstr>
      <vt:lpstr>Demand driven supply chain</vt:lpstr>
      <vt:lpstr>Business value of SCM systems</vt:lpstr>
      <vt:lpstr>Supply chain management</vt:lpstr>
      <vt:lpstr>Case: Mediterranean shipping company</vt:lpstr>
      <vt:lpstr>Case: Fossil</vt:lpstr>
      <vt:lpstr>CUSTOMER RELATIONSHIP MANAGEMENT (CRM) SYSTEMS</vt:lpstr>
      <vt:lpstr>CRM Objectives</vt:lpstr>
      <vt:lpstr>CRM Objectives</vt:lpstr>
      <vt:lpstr>CRM Objectives</vt:lpstr>
      <vt:lpstr>CRM Objectives</vt:lpstr>
      <vt:lpstr>Customer Responses</vt:lpstr>
      <vt:lpstr>CRM Systems</vt:lpstr>
      <vt:lpstr>Functions of CRM Systems</vt:lpstr>
      <vt:lpstr>Capabilities of CRM Systems</vt:lpstr>
      <vt:lpstr>Capabilities of CRM Systems</vt:lpstr>
      <vt:lpstr>Customer Loyalty Management though CLTV</vt:lpstr>
      <vt:lpstr>Components of CRM Systems</vt:lpstr>
      <vt:lpstr>Functional Modules of CRM Software</vt:lpstr>
      <vt:lpstr>CRM Technologies</vt:lpstr>
      <vt:lpstr>Operational and Analytical CRM</vt:lpstr>
      <vt:lpstr>Operational CRM</vt:lpstr>
      <vt:lpstr>Business Architecture of Analytical CRM</vt:lpstr>
      <vt:lpstr>Analytical CRM</vt:lpstr>
      <vt:lpstr>Applications of CRM analysis</vt:lpstr>
      <vt:lpstr>Operational CRM and Analytical CRM</vt:lpstr>
      <vt:lpstr>Collaborative CRM</vt:lpstr>
      <vt:lpstr>Business value of CRM Systems</vt:lpstr>
      <vt:lpstr>Performance measure of CRM Systems</vt:lpstr>
      <vt:lpstr>CRM Systems – tools and software</vt:lpstr>
      <vt:lpstr>DISCUSSION: WHAT VALUE AUTOMATED CHAT BOTS CAN PROVIDE TO CUSTOMERS ONLINE?</vt:lpstr>
      <vt:lpstr>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Applications in Internet-based business sector (e-Commerce)</vt:lpstr>
      <vt:lpstr>decision support systems</vt:lpstr>
      <vt:lpstr>Applications in decision support systems</vt:lpstr>
      <vt:lpstr>Applications in decision support systems</vt:lpstr>
      <vt:lpstr>Applications in decision support systems</vt:lpstr>
      <vt:lpstr>Applications in decision support systems</vt:lpstr>
      <vt:lpstr>Applications in decision support systems</vt:lpstr>
      <vt:lpstr>Applications in decision support systems</vt:lpstr>
      <vt:lpstr>Applications in decision support systems</vt:lpstr>
      <vt:lpstr>Applications in decision support systems</vt:lpstr>
      <vt:lpstr>Applications in decision support systems</vt:lpstr>
      <vt:lpstr>Applications in decision support systems</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dc:title>
  <dc:creator>Pramod Parajuli</dc:creator>
  <cp:lastModifiedBy>Pramod Parajuli</cp:lastModifiedBy>
  <cp:revision>323</cp:revision>
  <cp:lastPrinted>2018-07-09T14:16:12Z</cp:lastPrinted>
  <dcterms:created xsi:type="dcterms:W3CDTF">2015-01-30T17:07:17Z</dcterms:created>
  <dcterms:modified xsi:type="dcterms:W3CDTF">2018-07-09T14:19:04Z</dcterms:modified>
</cp:coreProperties>
</file>